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56" r:id="rId2"/>
    <p:sldId id="257" r:id="rId3"/>
    <p:sldId id="258" r:id="rId4"/>
    <p:sldId id="277" r:id="rId5"/>
    <p:sldId id="265" r:id="rId6"/>
    <p:sldId id="259" r:id="rId7"/>
    <p:sldId id="264" r:id="rId8"/>
    <p:sldId id="260" r:id="rId9"/>
    <p:sldId id="262" r:id="rId10"/>
    <p:sldId id="272" r:id="rId11"/>
    <p:sldId id="273" r:id="rId12"/>
    <p:sldId id="274" r:id="rId13"/>
    <p:sldId id="261" r:id="rId14"/>
    <p:sldId id="270" r:id="rId15"/>
    <p:sldId id="266" r:id="rId16"/>
    <p:sldId id="275" r:id="rId17"/>
    <p:sldId id="268" r:id="rId18"/>
    <p:sldId id="267" r:id="rId19"/>
    <p:sldId id="276" r:id="rId20"/>
    <p:sldId id="269"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98" autoAdjust="0"/>
  </p:normalViewPr>
  <p:slideViewPr>
    <p:cSldViewPr>
      <p:cViewPr>
        <p:scale>
          <a:sx n="81" d="100"/>
          <a:sy n="81" d="100"/>
        </p:scale>
        <p:origin x="-105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3640326-EB9F-42BC-8A90-34E60CB4B030}" type="datetimeFigureOut">
              <a:rPr lang="en-US"/>
              <a:pPr>
                <a:defRPr/>
              </a:pPr>
              <a:t>8/27/2014</a:t>
            </a:fld>
            <a:endParaRPr lang="en-US"/>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defRPr>
            </a:lvl1pPr>
          </a:lstStyle>
          <a:p>
            <a:pPr>
              <a:defRPr/>
            </a:pPr>
            <a:endParaRPr lang="en-US"/>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2E41F214-A404-446A-B859-A3397C9824C3}" type="slidenum">
              <a:rPr lang="en-US"/>
              <a:pPr>
                <a:defRPr/>
              </a:pPr>
              <a:t>‹#›</a:t>
            </a:fld>
            <a:endParaRPr lang="en-US"/>
          </a:p>
        </p:txBody>
      </p:sp>
    </p:spTree>
    <p:extLst>
      <p:ext uri="{BB962C8B-B14F-4D97-AF65-F5344CB8AC3E}">
        <p14:creationId xmlns:p14="http://schemas.microsoft.com/office/powerpoint/2010/main" val="28329910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7E31747B-95F9-4F72-9479-AD265C0A09E0}" type="datetimeFigureOut">
              <a:rPr lang="en-US"/>
              <a:pPr>
                <a:defRPr/>
              </a:pPr>
              <a:t>8/27/2014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2DEC97C8-973E-4890-BAE8-C9A1195A9C9C}" type="slidenum">
              <a:rPr lang="en-US"/>
              <a:pPr>
                <a:defRPr/>
              </a:pPr>
              <a:t>‹#›</a:t>
            </a:fld>
            <a:endParaRPr lang="en-US"/>
          </a:p>
        </p:txBody>
      </p:sp>
    </p:spTree>
    <p:extLst>
      <p:ext uri="{BB962C8B-B14F-4D97-AF65-F5344CB8AC3E}">
        <p14:creationId xmlns:p14="http://schemas.microsoft.com/office/powerpoint/2010/main" val="413240925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37D5811-4A65-411F-810D-6A791EFC2E8A}" type="slidenum">
              <a:rPr lang="en-US"/>
              <a:pPr fontAlgn="base">
                <a:spcBef>
                  <a:spcPct val="0"/>
                </a:spcBef>
                <a:spcAft>
                  <a:spcPct val="0"/>
                </a:spcAft>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17D59E5-F31B-44DB-9B07-645AC9A6CFC6}"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E206BF2-2EA7-49BE-8FFF-F71ABB858C48}"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DEC97C8-973E-4890-BAE8-C9A1195A9C9C}" type="slidenum">
              <a:rPr lang="en-US" smtClean="0"/>
              <a:pPr>
                <a:defRPr/>
              </a:pPr>
              <a:t>19</a:t>
            </a:fld>
            <a:endParaRPr lang="en-US"/>
          </a:p>
        </p:txBody>
      </p:sp>
    </p:spTree>
    <p:extLst>
      <p:ext uri="{BB962C8B-B14F-4D97-AF65-F5344CB8AC3E}">
        <p14:creationId xmlns:p14="http://schemas.microsoft.com/office/powerpoint/2010/main" val="1904406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4"/>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Rectangle 5"/>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7" name="Rectangle 6"/>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0" name="Rectangle 9"/>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1" name="Rectangle 10"/>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Rectangle 11"/>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3" name="Rectangle 12"/>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4" name="Rectangle 13"/>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5" name="Date Placeholder 27"/>
          <p:cNvSpPr>
            <a:spLocks noGrp="1"/>
          </p:cNvSpPr>
          <p:nvPr>
            <p:ph type="dt" sz="half" idx="10"/>
          </p:nvPr>
        </p:nvSpPr>
        <p:spPr/>
        <p:txBody>
          <a:bodyPr/>
          <a:lstStyle>
            <a:lvl1pPr>
              <a:defRPr/>
            </a:lvl1pPr>
            <a:extLst/>
          </a:lstStyle>
          <a:p>
            <a:pPr>
              <a:defRPr/>
            </a:pPr>
            <a:fld id="{312F5C56-6A4C-4ED7-997A-7A0185338638}" type="datetimeFigureOut">
              <a:rPr lang="en-US"/>
              <a:pPr>
                <a:defRPr/>
              </a:pPr>
              <a:t>8/27/2014</a:t>
            </a:fld>
            <a:endParaRPr lang="en-US"/>
          </a:p>
        </p:txBody>
      </p:sp>
      <p:sp>
        <p:nvSpPr>
          <p:cNvPr id="16" name="Footer Placeholder 16"/>
          <p:cNvSpPr>
            <a:spLocks noGrp="1"/>
          </p:cNvSpPr>
          <p:nvPr>
            <p:ph type="ftr" sz="quarter" idx="11"/>
          </p:nvPr>
        </p:nvSpPr>
        <p:spPr/>
        <p:txBody>
          <a:bodyPr/>
          <a:lstStyle>
            <a:lvl1pPr>
              <a:defRPr/>
            </a:lvl1pPr>
            <a:extLst/>
          </a:lstStyle>
          <a:p>
            <a:pPr>
              <a:defRPr/>
            </a:pPr>
            <a:endParaRPr lang="en-US"/>
          </a:p>
        </p:txBody>
      </p:sp>
      <p:sp>
        <p:nvSpPr>
          <p:cNvPr id="17" name="Slide Number Placeholder 28"/>
          <p:cNvSpPr>
            <a:spLocks noGrp="1"/>
          </p:cNvSpPr>
          <p:nvPr>
            <p:ph type="sldNum" sz="quarter" idx="12"/>
          </p:nvPr>
        </p:nvSpPr>
        <p:spPr/>
        <p:txBody>
          <a:bodyPr/>
          <a:lstStyle>
            <a:lvl1pPr>
              <a:defRPr/>
            </a:lvl1pPr>
            <a:extLst/>
          </a:lstStyle>
          <a:p>
            <a:pPr>
              <a:defRPr/>
            </a:pPr>
            <a:fld id="{559B82C5-63DF-456A-97B2-C25D84732BF6}"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B427694-6F55-44CE-9CB8-F096A3424975}" type="datetimeFigureOut">
              <a:rPr lang="en-US"/>
              <a:pPr>
                <a:defRPr/>
              </a:pPr>
              <a:t>8/27/2014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B51B3E5-0BF5-4695-9110-E6A55C176626}"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7EB5BB4-7D3D-43A8-83B1-EBF776CD8653}" type="datetimeFigureOut">
              <a:rPr lang="en-US"/>
              <a:pPr>
                <a:defRPr/>
              </a:pPr>
              <a:t>8/27/2014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534D0BA-DA36-4596-98F4-E09D487B4C91}"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913A1FBF-3A1F-45D6-A903-E458420C347D}" type="datetimeFigureOut">
              <a:rPr lang="en-US"/>
              <a:pPr>
                <a:defRPr/>
              </a:pPr>
              <a:t>8/27/2014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5CD7657-639E-4A40-8D2B-69DFBF3CDC52}"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5" name="Freeform 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Freeform 5"/>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Freeform 6"/>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Freeform 7"/>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9" name="Freeform 8"/>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0" name="Freeform 9"/>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1" name="Freeform 10"/>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Freeform 11"/>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3" name="Freeform 12"/>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Freeform 13"/>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5" name="Freeform 14"/>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6" name="Freeform 15"/>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7" name="Freeform 16"/>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8" name="Freeform 17"/>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9" name="Rectangle 18"/>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0" name="Rectangle 19"/>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1" name="Rectangle 20"/>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2" name="Rectangle 21"/>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3" name="Rectangle 22"/>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4" name="Rectangle 23"/>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en-US" smtClean="0"/>
              <a:t>Click to edit Master title style</a:t>
            </a:r>
            <a:endParaRPr lang="en-US"/>
          </a:p>
        </p:txBody>
      </p:sp>
      <p:sp>
        <p:nvSpPr>
          <p:cNvPr id="25" name="Date Placeholder 3"/>
          <p:cNvSpPr>
            <a:spLocks noGrp="1"/>
          </p:cNvSpPr>
          <p:nvPr>
            <p:ph type="dt" sz="half" idx="10"/>
          </p:nvPr>
        </p:nvSpPr>
        <p:spPr/>
        <p:txBody>
          <a:bodyPr/>
          <a:lstStyle>
            <a:lvl1pPr>
              <a:defRPr/>
            </a:lvl1pPr>
            <a:extLst/>
          </a:lstStyle>
          <a:p>
            <a:pPr>
              <a:defRPr/>
            </a:pPr>
            <a:fld id="{5E516A50-4D95-4A26-92C4-F95463FDA9CB}" type="datetimeFigureOut">
              <a:rPr lang="en-US"/>
              <a:pPr>
                <a:defRPr/>
              </a:pPr>
              <a:t>8/27/2014</a:t>
            </a:fld>
            <a:endParaRPr lang="en-US"/>
          </a:p>
        </p:txBody>
      </p:sp>
      <p:sp>
        <p:nvSpPr>
          <p:cNvPr id="26" name="Footer Placeholder 4"/>
          <p:cNvSpPr>
            <a:spLocks noGrp="1"/>
          </p:cNvSpPr>
          <p:nvPr>
            <p:ph type="ftr" sz="quarter" idx="11"/>
          </p:nvPr>
        </p:nvSpPr>
        <p:spPr/>
        <p:txBody>
          <a:bodyPr/>
          <a:lstStyle>
            <a:lvl1pPr>
              <a:defRPr/>
            </a:lvl1pPr>
            <a:extLst/>
          </a:lstStyle>
          <a:p>
            <a:pPr>
              <a:defRPr/>
            </a:pPr>
            <a:endParaRPr lang="en-US"/>
          </a:p>
        </p:txBody>
      </p:sp>
      <p:sp>
        <p:nvSpPr>
          <p:cNvPr id="27" name="Slide Number Placeholder 5"/>
          <p:cNvSpPr>
            <a:spLocks noGrp="1"/>
          </p:cNvSpPr>
          <p:nvPr>
            <p:ph type="sldNum" sz="quarter" idx="12"/>
          </p:nvPr>
        </p:nvSpPr>
        <p:spPr/>
        <p:txBody>
          <a:bodyPr/>
          <a:lstStyle>
            <a:lvl1pPr>
              <a:defRPr/>
            </a:lvl1pPr>
            <a:extLst/>
          </a:lstStyle>
          <a:p>
            <a:pPr>
              <a:defRPr/>
            </a:pPr>
            <a:fld id="{3EA4FDF0-9C0F-41C1-AF07-EFADF2F7EA08}"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0DDD6482-8CF0-4AE7-9072-5A0A20CC98DC}" type="datetimeFigureOut">
              <a:rPr lang="en-US"/>
              <a:pPr>
                <a:defRPr/>
              </a:pPr>
              <a:t>8/27/2014</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E476F229-254C-4452-AEEF-1C954FF9BB72}"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Rectangle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9" name="Rectangle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0" name="Rectangle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Rectangle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Rectangle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3" name="Rectangle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4" name="Rectangle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5" name="Rectangle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6" name="Rectangle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extLst/>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p:txBody>
          <a:bodyPr/>
          <a:lstStyle>
            <a:lvl1pPr>
              <a:defRPr/>
            </a:lvl1pPr>
            <a:extLst/>
          </a:lstStyle>
          <a:p>
            <a:pPr>
              <a:defRPr/>
            </a:pPr>
            <a:fld id="{1805EFD2-B764-4A19-9347-7754EE26717E}" type="datetimeFigureOut">
              <a:rPr lang="en-US"/>
              <a:pPr>
                <a:defRPr/>
              </a:pPr>
              <a:t>8/27/2014</a:t>
            </a:fld>
            <a:endParaRPr lang="en-US"/>
          </a:p>
        </p:txBody>
      </p:sp>
      <p:sp>
        <p:nvSpPr>
          <p:cNvPr id="18" name="Footer Placeholder 7"/>
          <p:cNvSpPr>
            <a:spLocks noGrp="1"/>
          </p:cNvSpPr>
          <p:nvPr>
            <p:ph type="ftr" sz="quarter" idx="11"/>
          </p:nvPr>
        </p:nvSpPr>
        <p:spPr/>
        <p:txBody>
          <a:bodyPr/>
          <a:lstStyle>
            <a:lvl1pPr>
              <a:defRPr/>
            </a:lvl1pPr>
            <a:extLst/>
          </a:lstStyle>
          <a:p>
            <a:pPr>
              <a:defRPr/>
            </a:pPr>
            <a:endParaRPr lang="en-US"/>
          </a:p>
        </p:txBody>
      </p:sp>
      <p:sp>
        <p:nvSpPr>
          <p:cNvPr id="19" name="Slide Number Placeholder 8"/>
          <p:cNvSpPr>
            <a:spLocks noGrp="1"/>
          </p:cNvSpPr>
          <p:nvPr>
            <p:ph type="sldNum" sz="quarter" idx="12"/>
          </p:nvPr>
        </p:nvSpPr>
        <p:spPr/>
        <p:txBody>
          <a:bodyPr/>
          <a:lstStyle>
            <a:lvl1pPr>
              <a:defRPr/>
            </a:lvl1pPr>
            <a:extLst/>
          </a:lstStyle>
          <a:p>
            <a:pPr>
              <a:defRPr/>
            </a:pPr>
            <a:fld id="{6672535E-F37D-4DB5-A077-E51DDAD59D67}"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F1F45199-3E68-4134-A23E-B228A38636A8}" type="datetimeFigureOut">
              <a:rPr lang="en-US"/>
              <a:pPr>
                <a:defRPr/>
              </a:pPr>
              <a:t>8/27/2014</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5FCB6206-2E92-45CE-A5BA-445C430CBE6F}"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extLst/>
          </a:lstStyle>
          <a:p>
            <a:pPr>
              <a:defRPr/>
            </a:pPr>
            <a:fld id="{378E41FA-941C-4002-925E-84661A67CE08}" type="datetimeFigureOut">
              <a:rPr lang="en-US"/>
              <a:pPr>
                <a:defRPr/>
              </a:pPr>
              <a:t>8/27/2014</a:t>
            </a:fld>
            <a:endParaRPr lang="en-US"/>
          </a:p>
        </p:txBody>
      </p:sp>
      <p:sp>
        <p:nvSpPr>
          <p:cNvPr id="3" name="Footer Placeholder 2"/>
          <p:cNvSpPr>
            <a:spLocks noGrp="1"/>
          </p:cNvSpPr>
          <p:nvPr>
            <p:ph type="ftr" sz="quarter" idx="11"/>
          </p:nvPr>
        </p:nvSpPr>
        <p:spPr/>
        <p:txBody>
          <a:bodyPr/>
          <a:lstStyle>
            <a:lvl1pPr>
              <a:defRPr/>
            </a:lvl1pPr>
            <a:extLst/>
          </a:lstStyle>
          <a:p>
            <a:pPr>
              <a:defRPr/>
            </a:pPr>
            <a:endParaRPr lang="en-US"/>
          </a:p>
        </p:txBody>
      </p:sp>
      <p:sp>
        <p:nvSpPr>
          <p:cNvPr id="4" name="Slide Number Placeholder 3"/>
          <p:cNvSpPr>
            <a:spLocks noGrp="1"/>
          </p:cNvSpPr>
          <p:nvPr>
            <p:ph type="sldNum" sz="quarter" idx="12"/>
          </p:nvPr>
        </p:nvSpPr>
        <p:spPr/>
        <p:txBody>
          <a:bodyPr/>
          <a:lstStyle>
            <a:lvl1pPr>
              <a:defRPr/>
            </a:lvl1pPr>
            <a:extLst/>
          </a:lstStyle>
          <a:p>
            <a:pPr>
              <a:defRPr/>
            </a:pPr>
            <a:fld id="{59FE9FC1-A688-49D8-98B2-EF7A63DB83FA}"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EE407C4D-400D-4A03-90A1-7C9E2ED6C497}" type="datetimeFigureOut">
              <a:rPr lang="en-US"/>
              <a:pPr>
                <a:defRPr/>
              </a:pPr>
              <a:t>8/27/2014</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B2DD0510-69B9-46EB-8CAD-154E2CBE715C}"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6" name="Straight Connector 5"/>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19"/>
          <p:cNvGrpSpPr>
            <a:grpSpLocks/>
          </p:cNvGrpSpPr>
          <p:nvPr/>
        </p:nvGrpSpPr>
        <p:grpSpPr bwMode="auto">
          <a:xfrm rot="5400000">
            <a:off x="8515351" y="1219200"/>
            <a:ext cx="131762" cy="128587"/>
            <a:chOff x="6668087" y="1297746"/>
            <a:chExt cx="161840" cy="156602"/>
          </a:xfrm>
        </p:grpSpPr>
        <p:cxnSp>
          <p:nvCxnSpPr>
            <p:cNvPr id="8" name="Straight Connector 7"/>
            <p:cNvCxnSpPr/>
            <p:nvPr/>
          </p:nvCxnSpPr>
          <p:spPr>
            <a:xfrm rot="16200000">
              <a:off x="66635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flipH="1">
              <a:off x="67445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p:cNvGrpSpPr>
            <a:grpSpLocks/>
          </p:cNvGrpSpPr>
          <p:nvPr/>
        </p:nvGrpSpPr>
        <p:grpSpPr bwMode="auto">
          <a:xfrm rot="5400000">
            <a:off x="8667751" y="1371600"/>
            <a:ext cx="131762" cy="128587"/>
            <a:chOff x="6668087" y="1297746"/>
            <a:chExt cx="161840" cy="156602"/>
          </a:xfrm>
        </p:grpSpPr>
        <p:cxnSp>
          <p:nvCxnSpPr>
            <p:cNvPr id="12" name="Straight Connector 11"/>
            <p:cNvCxnSpPr/>
            <p:nvPr/>
          </p:nvCxnSpPr>
          <p:spPr>
            <a:xfrm rot="16200000">
              <a:off x="66635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a:off x="67445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p:cNvGrpSpPr>
            <a:grpSpLocks/>
          </p:cNvGrpSpPr>
          <p:nvPr/>
        </p:nvGrpSpPr>
        <p:grpSpPr bwMode="auto">
          <a:xfrm rot="5400000">
            <a:off x="8320087" y="1474788"/>
            <a:ext cx="131763" cy="128588"/>
            <a:chOff x="6668087" y="1297746"/>
            <a:chExt cx="161840" cy="156602"/>
          </a:xfrm>
        </p:grpSpPr>
        <p:cxnSp>
          <p:nvCxnSpPr>
            <p:cNvPr id="16" name="Straight Connector 15"/>
            <p:cNvCxnSpPr/>
            <p:nvPr/>
          </p:nvCxnSpPr>
          <p:spPr>
            <a:xfrm rot="16200000">
              <a:off x="6663592" y="1300307"/>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a:off x="6744512" y="1299332"/>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p:spPr>
        <p:txBody>
          <a:bodyPr/>
          <a:lstStyle>
            <a:lvl1pPr>
              <a:defRPr/>
            </a:lvl1pPr>
            <a:extLst/>
          </a:lstStyle>
          <a:p>
            <a:pPr>
              <a:defRPr/>
            </a:pPr>
            <a:fld id="{4710E632-8D1B-4E3A-9698-C0DD1A673D60}" type="datetimeFigureOut">
              <a:rPr lang="en-US"/>
              <a:pPr>
                <a:defRPr/>
              </a:pPr>
              <a:t>8/27/2014</a:t>
            </a:fld>
            <a:endParaRPr lang="en-US"/>
          </a:p>
        </p:txBody>
      </p:sp>
      <p:sp>
        <p:nvSpPr>
          <p:cNvPr id="20" name="Footer Placeholder 5"/>
          <p:cNvSpPr>
            <a:spLocks noGrp="1"/>
          </p:cNvSpPr>
          <p:nvPr>
            <p:ph type="ftr" sz="quarter" idx="11"/>
          </p:nvPr>
        </p:nvSpPr>
        <p:spPr>
          <a:xfrm>
            <a:off x="914400" y="55563"/>
            <a:ext cx="5562600" cy="365125"/>
          </a:xfrm>
        </p:spPr>
        <p:txBody>
          <a:bodyPr/>
          <a:lstStyle>
            <a:lvl1pPr>
              <a:defRPr/>
            </a:lvl1pPr>
            <a:extLst/>
          </a:lstStyle>
          <a:p>
            <a:pPr>
              <a:defRPr/>
            </a:pPr>
            <a:endParaRPr lang="en-US"/>
          </a:p>
        </p:txBody>
      </p:sp>
      <p:sp>
        <p:nvSpPr>
          <p:cNvPr id="21" name="Slide Number Placeholder 6"/>
          <p:cNvSpPr>
            <a:spLocks noGrp="1"/>
          </p:cNvSpPr>
          <p:nvPr>
            <p:ph type="sldNum" sz="quarter" idx="12"/>
          </p:nvPr>
        </p:nvSpPr>
        <p:spPr>
          <a:xfrm>
            <a:off x="8610600" y="55563"/>
            <a:ext cx="457200" cy="365125"/>
          </a:xfrm>
        </p:spPr>
        <p:txBody>
          <a:bodyPr/>
          <a:lstStyle>
            <a:lvl1pPr>
              <a:defRPr/>
            </a:lvl1pPr>
            <a:extLst/>
          </a:lstStyle>
          <a:p>
            <a:pPr>
              <a:defRPr/>
            </a:pPr>
            <a:fld id="{CCABABCD-A053-49CC-99B8-93A4AF802207}"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Rectangle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9" name="Rectangle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0" name="Rectangle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Rectangle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Rectangle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5" name="Rectangle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6" name="Rectangle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7" name="Rectangle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2" name="Title Placeholder 21"/>
          <p:cNvSpPr>
            <a:spLocks noGrp="1"/>
          </p:cNvSpPr>
          <p:nvPr>
            <p:ph type="title"/>
          </p:nvPr>
        </p:nvSpPr>
        <p:spPr>
          <a:xfrm>
            <a:off x="914400" y="512763"/>
            <a:ext cx="7772400" cy="914400"/>
          </a:xfrm>
          <a:prstGeom prst="rect">
            <a:avLst/>
          </a:prstGeom>
        </p:spPr>
        <p:txBody>
          <a:bodyPr vert="horz" anchor="t">
            <a:noAutofit/>
          </a:bodyPr>
          <a:lstStyle>
            <a:extLst/>
          </a:lstStyle>
          <a:p>
            <a:r>
              <a:rPr lang="en-US" smtClean="0"/>
              <a:t>Click to edit Master title style</a:t>
            </a:r>
            <a:endParaRPr lang="en-US"/>
          </a:p>
        </p:txBody>
      </p:sp>
      <p:sp>
        <p:nvSpPr>
          <p:cNvPr id="1036" name="Text Placeholder 12"/>
          <p:cNvSpPr>
            <a:spLocks noGrp="1"/>
          </p:cNvSpPr>
          <p:nvPr>
            <p:ph type="body" idx="1"/>
          </p:nvPr>
        </p:nvSpPr>
        <p:spPr bwMode="auto">
          <a:xfrm>
            <a:off x="914400" y="178435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fontAlgn="auto" latinLnBrk="0" hangingPunct="1">
              <a:spcBef>
                <a:spcPts val="0"/>
              </a:spcBef>
              <a:spcAft>
                <a:spcPts val="0"/>
              </a:spcAft>
              <a:defRPr kumimoji="0" sz="1100" smtClean="0">
                <a:solidFill>
                  <a:schemeClr val="tx2"/>
                </a:solidFill>
                <a:latin typeface="+mn-lt"/>
              </a:defRPr>
            </a:lvl1pPr>
            <a:extLst/>
          </a:lstStyle>
          <a:p>
            <a:pPr>
              <a:defRPr/>
            </a:pPr>
            <a:fld id="{BDEE15E0-B595-4524-97B9-F116B7F71BA6}" type="datetimeFigureOut">
              <a:rPr lang="en-US"/>
              <a:pPr>
                <a:defRPr/>
              </a:pPr>
              <a:t>8/27/2014</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fontAlgn="auto" latinLnBrk="0" hangingPunct="1">
              <a:spcBef>
                <a:spcPts val="0"/>
              </a:spcBef>
              <a:spcAft>
                <a:spcPts val="0"/>
              </a:spcAft>
              <a:defRPr kumimoji="0" sz="1100">
                <a:solidFill>
                  <a:schemeClr val="tx2"/>
                </a:solidFill>
                <a:latin typeface="+mn-lt"/>
              </a:defRPr>
            </a:lvl1pPr>
            <a:extLst/>
          </a:lstStyle>
          <a:p>
            <a:pPr>
              <a:defRPr/>
            </a:pPr>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2"/>
                </a:solidFill>
                <a:latin typeface="+mn-lt"/>
              </a:defRPr>
            </a:lvl1pPr>
            <a:extLst/>
          </a:lstStyle>
          <a:p>
            <a:pPr>
              <a:defRPr/>
            </a:pPr>
            <a:fld id="{D6680480-B6D9-4A85-8B52-4FF7985E3AB3}"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83" r:id="rId1"/>
    <p:sldLayoutId id="2147483678" r:id="rId2"/>
    <p:sldLayoutId id="2147483684" r:id="rId3"/>
    <p:sldLayoutId id="2147483685" r:id="rId4"/>
    <p:sldLayoutId id="2147483686" r:id="rId5"/>
    <p:sldLayoutId id="2147483679" r:id="rId6"/>
    <p:sldLayoutId id="2147483687" r:id="rId7"/>
    <p:sldLayoutId id="2147483680" r:id="rId8"/>
    <p:sldLayoutId id="2147483688" r:id="rId9"/>
    <p:sldLayoutId id="2147483681" r:id="rId10"/>
    <p:sldLayoutId id="2147483682" r:id="rId11"/>
  </p:sldLayoutIdLst>
  <p:transition/>
  <p:txStyles>
    <p:titleStyle>
      <a:lvl1pPr algn="l" rtl="0" fontAlgn="base">
        <a:spcBef>
          <a:spcPct val="0"/>
        </a:spcBef>
        <a:spcAft>
          <a:spcPct val="0"/>
        </a:spcAft>
        <a:defRPr sz="4000" kern="1200" spc="-100">
          <a:solidFill>
            <a:srgbClr val="C1EEFF"/>
          </a:solidFill>
          <a:latin typeface="+mj-lt"/>
          <a:ea typeface="+mj-ea"/>
          <a:cs typeface="+mj-cs"/>
        </a:defRPr>
      </a:lvl1pPr>
      <a:lvl2pPr algn="l" rtl="0" fontAlgn="base">
        <a:spcBef>
          <a:spcPct val="0"/>
        </a:spcBef>
        <a:spcAft>
          <a:spcPct val="0"/>
        </a:spcAft>
        <a:defRPr sz="4000">
          <a:solidFill>
            <a:srgbClr val="C1EEFF"/>
          </a:solidFill>
          <a:latin typeface="Consolas" pitchFamily="49" charset="0"/>
        </a:defRPr>
      </a:lvl2pPr>
      <a:lvl3pPr algn="l" rtl="0" fontAlgn="base">
        <a:spcBef>
          <a:spcPct val="0"/>
        </a:spcBef>
        <a:spcAft>
          <a:spcPct val="0"/>
        </a:spcAft>
        <a:defRPr sz="4000">
          <a:solidFill>
            <a:srgbClr val="C1EEFF"/>
          </a:solidFill>
          <a:latin typeface="Consolas" pitchFamily="49" charset="0"/>
        </a:defRPr>
      </a:lvl3pPr>
      <a:lvl4pPr algn="l" rtl="0" fontAlgn="base">
        <a:spcBef>
          <a:spcPct val="0"/>
        </a:spcBef>
        <a:spcAft>
          <a:spcPct val="0"/>
        </a:spcAft>
        <a:defRPr sz="4000">
          <a:solidFill>
            <a:srgbClr val="C1EEFF"/>
          </a:solidFill>
          <a:latin typeface="Consolas" pitchFamily="49" charset="0"/>
        </a:defRPr>
      </a:lvl4pPr>
      <a:lvl5pPr algn="l" rtl="0" fontAlgn="base">
        <a:spcBef>
          <a:spcPct val="0"/>
        </a:spcBef>
        <a:spcAft>
          <a:spcPct val="0"/>
        </a:spcAft>
        <a:defRPr sz="4000">
          <a:solidFill>
            <a:srgbClr val="C1EEFF"/>
          </a:solidFill>
          <a:latin typeface="Consolas" pitchFamily="49" charset="0"/>
        </a:defRPr>
      </a:lvl5pPr>
      <a:lvl6pPr marL="457200" algn="l" rtl="0" fontAlgn="base">
        <a:spcBef>
          <a:spcPct val="0"/>
        </a:spcBef>
        <a:spcAft>
          <a:spcPct val="0"/>
        </a:spcAft>
        <a:defRPr sz="4000">
          <a:solidFill>
            <a:srgbClr val="C1EEFF"/>
          </a:solidFill>
          <a:latin typeface="Consolas" pitchFamily="49" charset="0"/>
        </a:defRPr>
      </a:lvl6pPr>
      <a:lvl7pPr marL="914400" algn="l" rtl="0" fontAlgn="base">
        <a:spcBef>
          <a:spcPct val="0"/>
        </a:spcBef>
        <a:spcAft>
          <a:spcPct val="0"/>
        </a:spcAft>
        <a:defRPr sz="4000">
          <a:solidFill>
            <a:srgbClr val="C1EEFF"/>
          </a:solidFill>
          <a:latin typeface="Consolas" pitchFamily="49" charset="0"/>
        </a:defRPr>
      </a:lvl7pPr>
      <a:lvl8pPr marL="1371600" algn="l" rtl="0" fontAlgn="base">
        <a:spcBef>
          <a:spcPct val="0"/>
        </a:spcBef>
        <a:spcAft>
          <a:spcPct val="0"/>
        </a:spcAft>
        <a:defRPr sz="4000">
          <a:solidFill>
            <a:srgbClr val="C1EEFF"/>
          </a:solidFill>
          <a:latin typeface="Consolas" pitchFamily="49" charset="0"/>
        </a:defRPr>
      </a:lvl8pPr>
      <a:lvl9pPr marL="1828800" algn="l" rtl="0" fontAlgn="base">
        <a:spcBef>
          <a:spcPct val="0"/>
        </a:spcBef>
        <a:spcAft>
          <a:spcPct val="0"/>
        </a:spcAft>
        <a:defRPr sz="4000">
          <a:solidFill>
            <a:srgbClr val="C1EEFF"/>
          </a:solidFill>
          <a:latin typeface="Consolas" pitchFamily="49" charset="0"/>
        </a:defRPr>
      </a:lvl9pPr>
      <a:extLst/>
    </p:titleStyle>
    <p:bodyStyle>
      <a:lvl1pPr marL="411163" indent="-342900" algn="l" rtl="0" fontAlgn="base">
        <a:spcBef>
          <a:spcPts val="700"/>
        </a:spcBef>
        <a:spcAft>
          <a:spcPct val="0"/>
        </a:spcAft>
        <a:buClr>
          <a:schemeClr val="tx2"/>
        </a:buClr>
        <a:buSzPct val="95000"/>
        <a:buFont typeface="Wingdings" pitchFamily="2" charset="2"/>
        <a:buChar char=""/>
        <a:defRPr sz="3000" kern="1200">
          <a:solidFill>
            <a:schemeClr val="tx1"/>
          </a:solidFill>
          <a:latin typeface="+mn-lt"/>
          <a:ea typeface="+mn-ea"/>
          <a:cs typeface="+mn-cs"/>
        </a:defRPr>
      </a:lvl1pPr>
      <a:lvl2pPr marL="739775" indent="-285750" algn="l" rtl="0" fontAlgn="base">
        <a:spcBef>
          <a:spcPct val="20000"/>
        </a:spcBef>
        <a:spcAft>
          <a:spcPct val="0"/>
        </a:spcAft>
        <a:buClr>
          <a:schemeClr val="accent2"/>
        </a:buClr>
        <a:buSzPct val="90000"/>
        <a:buFont typeface="Wingdings" pitchFamily="2" charset="2"/>
        <a:buChar char=""/>
        <a:defRPr sz="2600" kern="1200">
          <a:solidFill>
            <a:schemeClr val="tx1"/>
          </a:solidFill>
          <a:latin typeface="+mn-lt"/>
          <a:ea typeface="+mn-ea"/>
          <a:cs typeface="+mn-cs"/>
        </a:defRPr>
      </a:lvl2pPr>
      <a:lvl3pPr marL="995363"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260475" indent="-228600" algn="l" rtl="0" fontAlgn="base">
        <a:spcBef>
          <a:spcPct val="20000"/>
        </a:spcBef>
        <a:spcAft>
          <a:spcPct val="0"/>
        </a:spcAft>
        <a:buClr>
          <a:srgbClr val="FEB80A"/>
        </a:buClr>
        <a:buFont typeface="Wingdings 3" pitchFamily="18" charset="2"/>
        <a:buChar char=""/>
        <a:defRPr sz="2200" kern="1200">
          <a:solidFill>
            <a:schemeClr val="tx1"/>
          </a:solidFill>
          <a:latin typeface="+mn-lt"/>
          <a:ea typeface="+mn-ea"/>
          <a:cs typeface="+mn-cs"/>
        </a:defRPr>
      </a:lvl4pPr>
      <a:lvl5pPr marL="1481138" indent="-209550" algn="l" rtl="0" fontAlgn="base">
        <a:spcBef>
          <a:spcPct val="20000"/>
        </a:spcBef>
        <a:spcAft>
          <a:spcPct val="0"/>
        </a:spcAft>
        <a:buClr>
          <a:srgbClr val="FEB80A"/>
        </a:buClr>
        <a:buFont typeface="Wingdings 2"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www.lcps.org/weller" TargetMode="External"/><Relationship Id="rId2" Type="http://schemas.openxmlformats.org/officeDocument/2006/relationships/hyperlink" Target="Back%20to%20School%20Powerpoint%2012%2013.pptx" TargetMode="Externa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lcps.org/domain/10466"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descr="Weller logo.jpg"/>
          <p:cNvPicPr>
            <a:picLocks noChangeAspect="1"/>
          </p:cNvPicPr>
          <p:nvPr/>
        </p:nvPicPr>
        <p:blipFill>
          <a:blip r:embed="rId3" cstate="print"/>
          <a:srcRect/>
          <a:stretch>
            <a:fillRect/>
          </a:stretch>
        </p:blipFill>
        <p:spPr bwMode="auto">
          <a:xfrm>
            <a:off x="2438400" y="990600"/>
            <a:ext cx="3784600" cy="3733800"/>
          </a:xfrm>
          <a:prstGeom prst="rect">
            <a:avLst/>
          </a:prstGeom>
          <a:noFill/>
          <a:ln w="9525">
            <a:noFill/>
            <a:miter lim="800000"/>
            <a:headEnd/>
            <a:tailEnd/>
          </a:ln>
        </p:spPr>
      </p:pic>
      <p:sp>
        <p:nvSpPr>
          <p:cNvPr id="8195" name="TextBox 4"/>
          <p:cNvSpPr txBox="1">
            <a:spLocks noChangeArrowheads="1"/>
          </p:cNvSpPr>
          <p:nvPr/>
        </p:nvSpPr>
        <p:spPr bwMode="auto">
          <a:xfrm>
            <a:off x="838200" y="5195888"/>
            <a:ext cx="7391400" cy="1662112"/>
          </a:xfrm>
          <a:prstGeom prst="rect">
            <a:avLst/>
          </a:prstGeom>
          <a:noFill/>
          <a:ln w="9525">
            <a:noFill/>
            <a:miter lim="800000"/>
            <a:headEnd/>
            <a:tailEnd/>
          </a:ln>
        </p:spPr>
        <p:txBody>
          <a:bodyPr>
            <a:spAutoFit/>
          </a:bodyPr>
          <a:lstStyle/>
          <a:p>
            <a:pPr algn="ctr"/>
            <a:r>
              <a:rPr lang="en-US" sz="2800" dirty="0">
                <a:latin typeface="Corbel" pitchFamily="34" charset="0"/>
              </a:rPr>
              <a:t>Welcome to First Grade!</a:t>
            </a:r>
          </a:p>
          <a:p>
            <a:pPr algn="ctr"/>
            <a:r>
              <a:rPr lang="en-US" sz="2800" dirty="0">
                <a:latin typeface="Corbel" pitchFamily="34" charset="0"/>
              </a:rPr>
              <a:t>Mrs. </a:t>
            </a:r>
            <a:r>
              <a:rPr lang="en-US" sz="2800" dirty="0" err="1" smtClean="0">
                <a:latin typeface="Corbel" pitchFamily="34" charset="0"/>
              </a:rPr>
              <a:t>McInturff</a:t>
            </a:r>
            <a:endParaRPr lang="en-US" sz="2800" dirty="0">
              <a:latin typeface="Corbel" pitchFamily="34" charset="0"/>
            </a:endParaRPr>
          </a:p>
          <a:p>
            <a:pPr algn="ctr"/>
            <a:r>
              <a:rPr lang="en-US" sz="2800" dirty="0">
                <a:latin typeface="Corbel" pitchFamily="34" charset="0"/>
              </a:rPr>
              <a:t>Room </a:t>
            </a:r>
            <a:r>
              <a:rPr lang="en-US" sz="2800" dirty="0" smtClean="0">
                <a:latin typeface="Corbel" pitchFamily="34" charset="0"/>
              </a:rPr>
              <a:t> 3</a:t>
            </a:r>
            <a:endParaRPr lang="en-US" sz="2800" dirty="0">
              <a:latin typeface="Corbel" pitchFamily="34" charset="0"/>
            </a:endParaRPr>
          </a:p>
          <a:p>
            <a:endParaRPr lang="en-US" dirty="0">
              <a:latin typeface="Corbel" pitchFamily="34" charset="0"/>
            </a:endParaRPr>
          </a:p>
        </p:txBody>
      </p:sp>
      <p:pic>
        <p:nvPicPr>
          <p:cNvPr id="2" name="Picture 1"/>
          <p:cNvPicPr>
            <a:picLocks noChangeAspect="1"/>
          </p:cNvPicPr>
          <p:nvPr/>
        </p:nvPicPr>
        <p:blipFill>
          <a:blip r:embed="rId4"/>
          <a:stretch>
            <a:fillRect/>
          </a:stretch>
        </p:blipFill>
        <p:spPr>
          <a:xfrm>
            <a:off x="7676448" y="5334000"/>
            <a:ext cx="1461202" cy="1346200"/>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9144000" cy="1107996"/>
          </a:xfrm>
          <a:prstGeom prst="rect">
            <a:avLst/>
          </a:prstGeom>
          <a:noFill/>
        </p:spPr>
        <p:txBody>
          <a:bodyPr>
            <a:spAutoFit/>
          </a:bodyPr>
          <a:lstStyle/>
          <a:p>
            <a:pPr algn="ctr" fontAlgn="auto">
              <a:spcBef>
                <a:spcPts val="0"/>
              </a:spcBef>
              <a:spcAft>
                <a:spcPts val="0"/>
              </a:spcAft>
              <a:defRPr/>
            </a:pPr>
            <a:r>
              <a:rPr lang="en-US" sz="6600" dirty="0" smtClean="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rPr>
              <a:t>Grading &amp; Report Cards</a:t>
            </a:r>
            <a:endParaRPr lang="en-US" sz="6600" dirty="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endParaRPr>
          </a:p>
        </p:txBody>
      </p:sp>
      <p:grpSp>
        <p:nvGrpSpPr>
          <p:cNvPr id="3" name="Group 2"/>
          <p:cNvGrpSpPr/>
          <p:nvPr/>
        </p:nvGrpSpPr>
        <p:grpSpPr>
          <a:xfrm>
            <a:off x="609600" y="1143000"/>
            <a:ext cx="7620000" cy="5486400"/>
            <a:chOff x="609600" y="609600"/>
            <a:chExt cx="7620000" cy="5486400"/>
          </a:xfrm>
        </p:grpSpPr>
        <p:sp>
          <p:nvSpPr>
            <p:cNvPr id="4" name="Isosceles Triangle 3"/>
            <p:cNvSpPr/>
            <p:nvPr/>
          </p:nvSpPr>
          <p:spPr>
            <a:xfrm>
              <a:off x="609600" y="609600"/>
              <a:ext cx="7620000" cy="5486400"/>
            </a:xfrm>
            <a:prstGeom prst="triangle">
              <a:avLst/>
            </a:prstGeom>
            <a:solidFill>
              <a:srgbClr val="F3800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a:off x="1066800" y="609600"/>
              <a:ext cx="6705600" cy="4800600"/>
            </a:xfrm>
            <a:prstGeom prst="triangle">
              <a:avLst/>
            </a:prstGeom>
            <a:solidFill>
              <a:srgbClr val="56D44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Isosceles Triangle 5"/>
            <p:cNvSpPr/>
            <p:nvPr/>
          </p:nvSpPr>
          <p:spPr>
            <a:xfrm>
              <a:off x="1981200" y="609600"/>
              <a:ext cx="4876800" cy="3505200"/>
            </a:xfrm>
            <a:prstGeom prst="triangl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Isosceles Triangle 6"/>
            <p:cNvSpPr/>
            <p:nvPr/>
          </p:nvSpPr>
          <p:spPr>
            <a:xfrm>
              <a:off x="3733800" y="609600"/>
              <a:ext cx="1371600" cy="990600"/>
            </a:xfrm>
            <a:prstGeom prst="triangle">
              <a:avLst/>
            </a:prstGeom>
            <a:solidFill>
              <a:srgbClr val="298FE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Rectangle 7"/>
          <p:cNvSpPr/>
          <p:nvPr/>
        </p:nvSpPr>
        <p:spPr>
          <a:xfrm>
            <a:off x="5029200" y="1447800"/>
            <a:ext cx="3200400" cy="907941"/>
          </a:xfrm>
          <a:prstGeom prst="rect">
            <a:avLst/>
          </a:prstGeom>
        </p:spPr>
        <p:txBody>
          <a:bodyPr wrap="square">
            <a:spAutoFit/>
          </a:bodyPr>
          <a:lstStyle/>
          <a:p>
            <a:pPr algn="ctr">
              <a:spcAft>
                <a:spcPts val="1800"/>
              </a:spcAft>
            </a:pPr>
            <a:r>
              <a:rPr lang="en-US" sz="2400" u="sng" dirty="0" smtClean="0"/>
              <a:t>E</a:t>
            </a:r>
            <a:r>
              <a:rPr lang="en-US" sz="2400" dirty="0" smtClean="0"/>
              <a:t>xceeds  </a:t>
            </a:r>
          </a:p>
          <a:p>
            <a:pPr algn="ctr">
              <a:spcAft>
                <a:spcPts val="1800"/>
              </a:spcAft>
            </a:pPr>
            <a:r>
              <a:rPr lang="en-US" sz="1400" dirty="0" smtClean="0"/>
              <a:t>More Complex Concepts </a:t>
            </a:r>
          </a:p>
        </p:txBody>
      </p:sp>
      <p:sp>
        <p:nvSpPr>
          <p:cNvPr id="13" name="TextBox 12"/>
          <p:cNvSpPr txBox="1"/>
          <p:nvPr/>
        </p:nvSpPr>
        <p:spPr>
          <a:xfrm>
            <a:off x="2743200" y="2895600"/>
            <a:ext cx="3657600" cy="1538883"/>
          </a:xfrm>
          <a:prstGeom prst="rect">
            <a:avLst/>
          </a:prstGeom>
          <a:noFill/>
        </p:spPr>
        <p:txBody>
          <a:bodyPr wrap="square" rtlCol="0">
            <a:spAutoFit/>
          </a:bodyPr>
          <a:lstStyle/>
          <a:p>
            <a:pPr algn="ctr"/>
            <a:r>
              <a:rPr lang="en-US" sz="3200" b="1" dirty="0" smtClean="0">
                <a:solidFill>
                  <a:schemeClr val="bg1"/>
                </a:solidFill>
              </a:rPr>
              <a:t>3</a:t>
            </a:r>
            <a:r>
              <a:rPr lang="en-US" sz="3200" dirty="0" smtClean="0">
                <a:solidFill>
                  <a:schemeClr val="bg1"/>
                </a:solidFill>
              </a:rPr>
              <a:t> – Learning Target</a:t>
            </a:r>
          </a:p>
          <a:p>
            <a:pPr algn="ctr"/>
            <a:r>
              <a:rPr lang="en-US" sz="3000" u="sng" dirty="0" smtClean="0">
                <a:solidFill>
                  <a:schemeClr val="bg1"/>
                </a:solidFill>
              </a:rPr>
              <a:t>M</a:t>
            </a:r>
            <a:r>
              <a:rPr lang="en-US" sz="3000" dirty="0" smtClean="0">
                <a:solidFill>
                  <a:schemeClr val="bg1"/>
                </a:solidFill>
              </a:rPr>
              <a:t>eets the Standard</a:t>
            </a:r>
            <a:endParaRPr lang="en-US" sz="3000" dirty="0">
              <a:solidFill>
                <a:schemeClr val="bg1"/>
              </a:solidFill>
            </a:endParaRPr>
          </a:p>
        </p:txBody>
      </p:sp>
      <p:sp>
        <p:nvSpPr>
          <p:cNvPr id="14" name="TextBox 13"/>
          <p:cNvSpPr txBox="1"/>
          <p:nvPr/>
        </p:nvSpPr>
        <p:spPr>
          <a:xfrm>
            <a:off x="1752600" y="4724400"/>
            <a:ext cx="5715000" cy="1077218"/>
          </a:xfrm>
          <a:prstGeom prst="rect">
            <a:avLst/>
          </a:prstGeom>
          <a:noFill/>
        </p:spPr>
        <p:txBody>
          <a:bodyPr wrap="square" rtlCol="0">
            <a:spAutoFit/>
          </a:bodyPr>
          <a:lstStyle/>
          <a:p>
            <a:pPr algn="ctr"/>
            <a:r>
              <a:rPr lang="en-US" sz="3200" b="1" dirty="0" smtClean="0">
                <a:solidFill>
                  <a:schemeClr val="bg1"/>
                </a:solidFill>
              </a:rPr>
              <a:t>2</a:t>
            </a:r>
            <a:r>
              <a:rPr lang="en-US" sz="3200" dirty="0" smtClean="0">
                <a:solidFill>
                  <a:schemeClr val="bg1"/>
                </a:solidFill>
              </a:rPr>
              <a:t> – Simpler Concepts, </a:t>
            </a:r>
            <a:r>
              <a:rPr lang="en-US" sz="3200" u="sng" dirty="0" smtClean="0">
                <a:solidFill>
                  <a:schemeClr val="bg1"/>
                </a:solidFill>
              </a:rPr>
              <a:t>P</a:t>
            </a:r>
            <a:r>
              <a:rPr lang="en-US" sz="3200" dirty="0" smtClean="0">
                <a:solidFill>
                  <a:schemeClr val="bg1"/>
                </a:solidFill>
              </a:rPr>
              <a:t>rogressing Toward Standard</a:t>
            </a:r>
            <a:endParaRPr lang="en-US" sz="3200" dirty="0">
              <a:solidFill>
                <a:schemeClr val="bg1"/>
              </a:solidFill>
            </a:endParaRPr>
          </a:p>
        </p:txBody>
      </p:sp>
      <p:sp>
        <p:nvSpPr>
          <p:cNvPr id="15" name="TextBox 14"/>
          <p:cNvSpPr txBox="1"/>
          <p:nvPr/>
        </p:nvSpPr>
        <p:spPr>
          <a:xfrm>
            <a:off x="914400" y="6019800"/>
            <a:ext cx="7086600" cy="584775"/>
          </a:xfrm>
          <a:prstGeom prst="rect">
            <a:avLst/>
          </a:prstGeom>
          <a:noFill/>
        </p:spPr>
        <p:txBody>
          <a:bodyPr wrap="square" rtlCol="0">
            <a:spAutoFit/>
          </a:bodyPr>
          <a:lstStyle/>
          <a:p>
            <a:pPr algn="ctr"/>
            <a:r>
              <a:rPr lang="en-US" sz="3200" b="1" dirty="0" smtClean="0">
                <a:solidFill>
                  <a:schemeClr val="bg1"/>
                </a:solidFill>
              </a:rPr>
              <a:t>1</a:t>
            </a:r>
            <a:r>
              <a:rPr lang="en-US" sz="3200" dirty="0" smtClean="0">
                <a:solidFill>
                  <a:schemeClr val="bg1"/>
                </a:solidFill>
              </a:rPr>
              <a:t> – </a:t>
            </a:r>
            <a:r>
              <a:rPr lang="en-US" sz="3200" u="sng" dirty="0" smtClean="0">
                <a:solidFill>
                  <a:schemeClr val="bg1"/>
                </a:solidFill>
              </a:rPr>
              <a:t>B</a:t>
            </a:r>
            <a:r>
              <a:rPr lang="en-US" sz="3200" dirty="0" smtClean="0">
                <a:solidFill>
                  <a:schemeClr val="bg1"/>
                </a:solidFill>
              </a:rPr>
              <a:t>uilding Blocks, Below Standard</a:t>
            </a:r>
            <a:endParaRPr lang="en-US" sz="3200" dirty="0">
              <a:solidFill>
                <a:schemeClr val="bg1"/>
              </a:solidFill>
            </a:endParaRPr>
          </a:p>
        </p:txBody>
      </p:sp>
      <p:sp>
        <p:nvSpPr>
          <p:cNvPr id="16" name="Rectangle 15"/>
          <p:cNvSpPr/>
          <p:nvPr/>
        </p:nvSpPr>
        <p:spPr>
          <a:xfrm>
            <a:off x="4191000" y="1524000"/>
            <a:ext cx="412292" cy="584775"/>
          </a:xfrm>
          <a:prstGeom prst="rect">
            <a:avLst/>
          </a:prstGeom>
        </p:spPr>
        <p:txBody>
          <a:bodyPr wrap="none">
            <a:spAutoFit/>
          </a:bodyPr>
          <a:lstStyle/>
          <a:p>
            <a:pPr algn="ctr"/>
            <a:r>
              <a:rPr lang="en-US" sz="3200" b="1" dirty="0" smtClean="0">
                <a:solidFill>
                  <a:schemeClr val="bg1"/>
                </a:solidFill>
              </a:rPr>
              <a:t>4</a:t>
            </a:r>
          </a:p>
        </p:txBody>
      </p:sp>
      <p:cxnSp>
        <p:nvCxnSpPr>
          <p:cNvPr id="18" name="Straight Arrow Connector 17"/>
          <p:cNvCxnSpPr/>
          <p:nvPr/>
        </p:nvCxnSpPr>
        <p:spPr>
          <a:xfrm>
            <a:off x="4800600" y="1752600"/>
            <a:ext cx="990600" cy="1588"/>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edge">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1" nodeType="clickEffect">
                                  <p:stCondLst>
                                    <p:cond delay="0"/>
                                  </p:stCondLst>
                                  <p:childTnLst>
                                    <p:animRot by="21600000">
                                      <p:cBhvr>
                                        <p:cTn id="11" dur="2000" fill="hold"/>
                                        <p:tgtEl>
                                          <p:spTgt spid="13"/>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20" presetClass="entr" presetSubtype="0" fill="hold" grpId="0"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edge">
                                      <p:cBhvr>
                                        <p:cTn id="16" dur="20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20"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wedge">
                                      <p:cBhvr>
                                        <p:cTn id="21"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P spid="14" grpId="0"/>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a:spLocks noChangeArrowheads="1"/>
          </p:cNvSpPr>
          <p:nvPr/>
        </p:nvSpPr>
        <p:spPr bwMode="auto">
          <a:xfrm>
            <a:off x="457200" y="1143000"/>
            <a:ext cx="8686800" cy="6555641"/>
          </a:xfrm>
          <a:prstGeom prst="rect">
            <a:avLst/>
          </a:prstGeom>
          <a:noFill/>
          <a:ln w="9525">
            <a:noFill/>
            <a:miter lim="800000"/>
            <a:headEnd/>
            <a:tailEnd/>
          </a:ln>
        </p:spPr>
        <p:txBody>
          <a:bodyPr wrap="square">
            <a:spAutoFit/>
          </a:bodyPr>
          <a:lstStyle/>
          <a:p>
            <a:pPr>
              <a:buFont typeface="Wingdings" pitchFamily="2" charset="2"/>
              <a:buChar char="§"/>
            </a:pPr>
            <a:r>
              <a:rPr lang="en-US" sz="2800" dirty="0" smtClean="0">
                <a:latin typeface="Corbel" pitchFamily="34" charset="0"/>
              </a:rPr>
              <a:t> Report Card and grading changes and procedures are a county-wide initiative. Weller is following these expectations.</a:t>
            </a:r>
          </a:p>
          <a:p>
            <a:endParaRPr lang="en-US" sz="2800" dirty="0" smtClean="0">
              <a:latin typeface="Corbel" pitchFamily="34" charset="0"/>
            </a:endParaRPr>
          </a:p>
          <a:p>
            <a:pPr>
              <a:buFont typeface="Wingdings" pitchFamily="2" charset="2"/>
              <a:buChar char="§"/>
            </a:pPr>
            <a:r>
              <a:rPr lang="en-US" sz="2800" dirty="0" smtClean="0">
                <a:latin typeface="Corbel" pitchFamily="34" charset="0"/>
              </a:rPr>
              <a:t>All </a:t>
            </a:r>
            <a:r>
              <a:rPr lang="en-US" sz="2800" u="sng" dirty="0" smtClean="0">
                <a:latin typeface="Corbel" pitchFamily="34" charset="0"/>
              </a:rPr>
              <a:t>graded</a:t>
            </a:r>
            <a:r>
              <a:rPr lang="en-US" sz="2800" dirty="0" smtClean="0">
                <a:latin typeface="Corbel" pitchFamily="34" charset="0"/>
              </a:rPr>
              <a:t> papers will come home with a number and a letter grade. </a:t>
            </a:r>
          </a:p>
          <a:p>
            <a:pPr lvl="2">
              <a:buFont typeface="Wingdings" pitchFamily="2" charset="2"/>
              <a:buChar char="§"/>
            </a:pPr>
            <a:r>
              <a:rPr lang="en-US" sz="2800" dirty="0" smtClean="0">
                <a:latin typeface="Corbel" pitchFamily="34" charset="0"/>
              </a:rPr>
              <a:t>Example:   4 or 3.5 = E, 3 = M, 2 = P, 1 = B</a:t>
            </a:r>
          </a:p>
          <a:p>
            <a:pPr lvl="2"/>
            <a:endParaRPr lang="en-US" sz="2800" dirty="0" smtClean="0">
              <a:latin typeface="Corbel" pitchFamily="34" charset="0"/>
            </a:endParaRPr>
          </a:p>
          <a:p>
            <a:pPr lvl="1"/>
            <a:endParaRPr lang="en-US" sz="2800" dirty="0" smtClean="0">
              <a:latin typeface="Corbel" pitchFamily="34" charset="0"/>
            </a:endParaRPr>
          </a:p>
          <a:p>
            <a:pPr lvl="1"/>
            <a:endParaRPr lang="en-US" sz="2800" dirty="0" smtClean="0">
              <a:latin typeface="Corbel" pitchFamily="34" charset="0"/>
            </a:endParaRPr>
          </a:p>
          <a:p>
            <a:pPr lvl="1"/>
            <a:endParaRPr lang="en-US" sz="2800" dirty="0" smtClean="0">
              <a:latin typeface="Corbel" pitchFamily="34" charset="0"/>
            </a:endParaRPr>
          </a:p>
          <a:p>
            <a:pPr lvl="1"/>
            <a:endParaRPr lang="en-US" sz="2800" dirty="0" smtClean="0">
              <a:latin typeface="Corbel" pitchFamily="34" charset="0"/>
            </a:endParaRPr>
          </a:p>
          <a:p>
            <a:pPr lvl="1"/>
            <a:endParaRPr lang="en-US" sz="2800" dirty="0" smtClean="0">
              <a:latin typeface="Corbel" pitchFamily="34" charset="0"/>
            </a:endParaRPr>
          </a:p>
          <a:p>
            <a:pPr lvl="1"/>
            <a:endParaRPr lang="en-US" sz="2800" dirty="0" smtClean="0">
              <a:latin typeface="Corbel" pitchFamily="34" charset="0"/>
            </a:endParaRPr>
          </a:p>
          <a:p>
            <a:pPr lvl="1"/>
            <a:endParaRPr lang="en-US" sz="2800" dirty="0">
              <a:latin typeface="Corbel" pitchFamily="34" charset="0"/>
            </a:endParaRPr>
          </a:p>
        </p:txBody>
      </p:sp>
      <p:sp>
        <p:nvSpPr>
          <p:cNvPr id="4" name="Rectangle 3"/>
          <p:cNvSpPr/>
          <p:nvPr/>
        </p:nvSpPr>
        <p:spPr>
          <a:xfrm>
            <a:off x="533400" y="4572000"/>
            <a:ext cx="7772400" cy="1815882"/>
          </a:xfrm>
          <a:prstGeom prst="rect">
            <a:avLst/>
          </a:prstGeom>
        </p:spPr>
        <p:txBody>
          <a:bodyPr wrap="square">
            <a:spAutoFit/>
          </a:bodyPr>
          <a:lstStyle/>
          <a:p>
            <a:pPr>
              <a:buFont typeface="Wingdings" pitchFamily="2" charset="2"/>
              <a:buChar char="§"/>
            </a:pPr>
            <a:r>
              <a:rPr lang="en-US" sz="2800" dirty="0" smtClean="0">
                <a:latin typeface="Corbel" pitchFamily="34" charset="0"/>
              </a:rPr>
              <a:t>However, </a:t>
            </a:r>
            <a:r>
              <a:rPr lang="en-US" sz="2800" u="sng" dirty="0" smtClean="0">
                <a:latin typeface="Corbel" pitchFamily="34" charset="0"/>
              </a:rPr>
              <a:t>not all </a:t>
            </a:r>
            <a:r>
              <a:rPr lang="en-US" sz="2800" dirty="0" smtClean="0">
                <a:latin typeface="Corbel" pitchFamily="34" charset="0"/>
              </a:rPr>
              <a:t>papers will be graded.</a:t>
            </a:r>
          </a:p>
          <a:p>
            <a:pPr lvl="1">
              <a:buFont typeface="Wingdings" pitchFamily="2" charset="2"/>
              <a:buChar char="§"/>
            </a:pPr>
            <a:r>
              <a:rPr lang="en-US" sz="2800" dirty="0" smtClean="0">
                <a:latin typeface="Corbel" pitchFamily="34" charset="0"/>
              </a:rPr>
              <a:t> Center work = © - This is not a “C” grade.</a:t>
            </a:r>
          </a:p>
          <a:p>
            <a:pPr lvl="1">
              <a:buFont typeface="Wingdings" pitchFamily="2" charset="2"/>
              <a:buChar char="§"/>
            </a:pPr>
            <a:r>
              <a:rPr lang="en-US" sz="2800" dirty="0" smtClean="0">
                <a:latin typeface="Corbel" pitchFamily="34" charset="0"/>
              </a:rPr>
              <a:t> √ or </a:t>
            </a:r>
            <a:r>
              <a:rPr lang="en-US" sz="2800" dirty="0" smtClean="0">
                <a:latin typeface="Corbel" pitchFamily="34" charset="0"/>
                <a:sym typeface="Wingdings" pitchFamily="2" charset="2"/>
              </a:rPr>
              <a:t> = I have reviewed the paper, but not taken a grade.</a:t>
            </a:r>
            <a:endParaRPr lang="en-US" sz="2800" dirty="0" smtClean="0">
              <a:latin typeface="Corbel" pitchFamily="3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9144000" cy="1107996"/>
          </a:xfrm>
          <a:prstGeom prst="rect">
            <a:avLst/>
          </a:prstGeom>
          <a:noFill/>
        </p:spPr>
        <p:txBody>
          <a:bodyPr>
            <a:spAutoFit/>
          </a:bodyPr>
          <a:lstStyle/>
          <a:p>
            <a:pPr algn="ctr" fontAlgn="auto">
              <a:spcBef>
                <a:spcPts val="0"/>
              </a:spcBef>
              <a:spcAft>
                <a:spcPts val="0"/>
              </a:spcAft>
              <a:defRPr/>
            </a:pPr>
            <a:r>
              <a:rPr lang="en-US" sz="6600" dirty="0" smtClean="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rPr>
              <a:t>Clarity</a:t>
            </a:r>
            <a:endParaRPr lang="en-US" sz="6600" dirty="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endParaRPr>
          </a:p>
        </p:txBody>
      </p:sp>
      <p:sp>
        <p:nvSpPr>
          <p:cNvPr id="3" name="TextBox 3"/>
          <p:cNvSpPr txBox="1">
            <a:spLocks noChangeArrowheads="1"/>
          </p:cNvSpPr>
          <p:nvPr/>
        </p:nvSpPr>
        <p:spPr bwMode="auto">
          <a:xfrm>
            <a:off x="152400" y="1219200"/>
            <a:ext cx="8686800" cy="8710077"/>
          </a:xfrm>
          <a:prstGeom prst="rect">
            <a:avLst/>
          </a:prstGeom>
          <a:noFill/>
          <a:ln w="9525">
            <a:noFill/>
            <a:miter lim="800000"/>
            <a:headEnd/>
            <a:tailEnd/>
          </a:ln>
        </p:spPr>
        <p:txBody>
          <a:bodyPr wrap="square">
            <a:spAutoFit/>
          </a:bodyPr>
          <a:lstStyle/>
          <a:p>
            <a:pPr>
              <a:buFont typeface="Wingdings" pitchFamily="2" charset="2"/>
              <a:buChar char="§"/>
            </a:pPr>
            <a:r>
              <a:rPr lang="en-US" sz="2800" dirty="0" smtClean="0">
                <a:latin typeface="Corbel" pitchFamily="34" charset="0"/>
              </a:rPr>
              <a:t> Secure, web-based program to view grades</a:t>
            </a:r>
          </a:p>
          <a:p>
            <a:endParaRPr lang="en-US" sz="2800" dirty="0" smtClean="0">
              <a:latin typeface="Corbel" pitchFamily="34" charset="0"/>
            </a:endParaRPr>
          </a:p>
          <a:p>
            <a:pPr>
              <a:buFont typeface="Wingdings" pitchFamily="2" charset="2"/>
              <a:buChar char="§"/>
            </a:pPr>
            <a:r>
              <a:rPr lang="en-US" sz="2800" dirty="0" smtClean="0">
                <a:latin typeface="Corbel" pitchFamily="34" charset="0"/>
              </a:rPr>
              <a:t> Grades will be input at least every 10 working days, maybe more frequently</a:t>
            </a:r>
          </a:p>
          <a:p>
            <a:pPr>
              <a:buFont typeface="Wingdings" pitchFamily="2" charset="2"/>
              <a:buChar char="§"/>
            </a:pPr>
            <a:endParaRPr lang="en-US" sz="2800" dirty="0" smtClean="0">
              <a:latin typeface="Corbel" pitchFamily="34" charset="0"/>
            </a:endParaRPr>
          </a:p>
          <a:p>
            <a:pPr>
              <a:buFont typeface="Wingdings" pitchFamily="2" charset="2"/>
              <a:buChar char="§"/>
            </a:pPr>
            <a:r>
              <a:rPr lang="en-US" sz="2800" dirty="0" smtClean="0">
                <a:latin typeface="Corbel" pitchFamily="34" charset="0"/>
              </a:rPr>
              <a:t>If you requested a password, they should be mailed home soon.</a:t>
            </a:r>
          </a:p>
          <a:p>
            <a:endParaRPr lang="en-US" sz="2800" dirty="0" smtClean="0">
              <a:latin typeface="Corbel" pitchFamily="34" charset="0"/>
            </a:endParaRPr>
          </a:p>
          <a:p>
            <a:pPr>
              <a:buFont typeface="Wingdings" pitchFamily="2" charset="2"/>
              <a:buChar char="§"/>
            </a:pPr>
            <a:r>
              <a:rPr lang="en-US" sz="2800" dirty="0" smtClean="0">
                <a:latin typeface="Corbel" pitchFamily="34" charset="0"/>
              </a:rPr>
              <a:t> To request a password to access the parent portal contact the office.</a:t>
            </a:r>
          </a:p>
          <a:p>
            <a:pPr>
              <a:buFont typeface="Wingdings" pitchFamily="2" charset="2"/>
              <a:buChar char="§"/>
            </a:pPr>
            <a:endParaRPr lang="en-US" sz="2800" dirty="0" smtClean="0">
              <a:latin typeface="Corbel" pitchFamily="34" charset="0"/>
            </a:endParaRPr>
          </a:p>
          <a:p>
            <a:pPr>
              <a:buFont typeface="Wingdings" pitchFamily="2" charset="2"/>
              <a:buChar char="§"/>
            </a:pPr>
            <a:r>
              <a:rPr lang="en-US" sz="2800" dirty="0" smtClean="0">
                <a:solidFill>
                  <a:srgbClr val="FF0000"/>
                </a:solidFill>
                <a:latin typeface="Corbel" pitchFamily="34" charset="0"/>
              </a:rPr>
              <a:t>Grades will be available to view in October.     </a:t>
            </a:r>
          </a:p>
          <a:p>
            <a:pPr lvl="2"/>
            <a:endParaRPr lang="en-US" sz="2800" dirty="0" smtClean="0">
              <a:latin typeface="Corbel" pitchFamily="34" charset="0"/>
            </a:endParaRPr>
          </a:p>
          <a:p>
            <a:pPr lvl="1"/>
            <a:endParaRPr lang="en-US" sz="2800" dirty="0" smtClean="0">
              <a:latin typeface="Corbel" pitchFamily="34" charset="0"/>
            </a:endParaRPr>
          </a:p>
          <a:p>
            <a:pPr lvl="1"/>
            <a:endParaRPr lang="en-US" sz="2800" dirty="0" smtClean="0">
              <a:latin typeface="Corbel" pitchFamily="34" charset="0"/>
            </a:endParaRPr>
          </a:p>
          <a:p>
            <a:pPr lvl="1"/>
            <a:endParaRPr lang="en-US" sz="2800" dirty="0" smtClean="0">
              <a:latin typeface="Corbel" pitchFamily="34" charset="0"/>
            </a:endParaRPr>
          </a:p>
          <a:p>
            <a:pPr lvl="1"/>
            <a:endParaRPr lang="en-US" sz="2800" dirty="0" smtClean="0">
              <a:latin typeface="Corbel" pitchFamily="34" charset="0"/>
            </a:endParaRPr>
          </a:p>
          <a:p>
            <a:pPr lvl="1"/>
            <a:endParaRPr lang="en-US" sz="2800" dirty="0" smtClean="0">
              <a:latin typeface="Corbel" pitchFamily="34" charset="0"/>
            </a:endParaRPr>
          </a:p>
          <a:p>
            <a:pPr lvl="1"/>
            <a:endParaRPr lang="en-US" sz="2800" dirty="0" smtClean="0">
              <a:latin typeface="Corbel" pitchFamily="34" charset="0"/>
            </a:endParaRPr>
          </a:p>
          <a:p>
            <a:pPr lvl="1"/>
            <a:endParaRPr lang="en-US" sz="2800" dirty="0">
              <a:latin typeface="Corbel" pitchFamily="34" charset="0"/>
            </a:endParaRPr>
          </a:p>
        </p:txBody>
      </p:sp>
      <p:pic>
        <p:nvPicPr>
          <p:cNvPr id="4" name="Picture 3"/>
          <p:cNvPicPr>
            <a:picLocks noChangeAspect="1"/>
          </p:cNvPicPr>
          <p:nvPr/>
        </p:nvPicPr>
        <p:blipFill>
          <a:blip r:embed="rId2"/>
          <a:stretch>
            <a:fillRect/>
          </a:stretch>
        </p:blipFill>
        <p:spPr>
          <a:xfrm>
            <a:off x="7315200" y="5410200"/>
            <a:ext cx="1219200" cy="1123244"/>
          </a:xfrm>
          <a:prstGeom prst="rect">
            <a:avLst/>
          </a:prstGeom>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9144000" cy="1107996"/>
          </a:xfrm>
          <a:prstGeom prst="rect">
            <a:avLst/>
          </a:prstGeom>
          <a:noFill/>
        </p:spPr>
        <p:txBody>
          <a:bodyPr>
            <a:spAutoFit/>
          </a:bodyPr>
          <a:lstStyle/>
          <a:p>
            <a:pPr algn="ctr" fontAlgn="auto">
              <a:spcBef>
                <a:spcPts val="0"/>
              </a:spcBef>
              <a:spcAft>
                <a:spcPts val="0"/>
              </a:spcAft>
              <a:defRPr/>
            </a:pPr>
            <a:r>
              <a:rPr lang="en-US" sz="6600" dirty="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rPr>
              <a:t>Homework</a:t>
            </a:r>
          </a:p>
        </p:txBody>
      </p:sp>
      <p:sp>
        <p:nvSpPr>
          <p:cNvPr id="15364" name="TextBox 3"/>
          <p:cNvSpPr txBox="1">
            <a:spLocks noChangeArrowheads="1"/>
          </p:cNvSpPr>
          <p:nvPr/>
        </p:nvSpPr>
        <p:spPr bwMode="auto">
          <a:xfrm>
            <a:off x="457200" y="990600"/>
            <a:ext cx="8382000" cy="8710076"/>
          </a:xfrm>
          <a:prstGeom prst="rect">
            <a:avLst/>
          </a:prstGeom>
          <a:noFill/>
          <a:ln w="9525">
            <a:noFill/>
            <a:miter lim="800000"/>
            <a:headEnd/>
            <a:tailEnd/>
          </a:ln>
        </p:spPr>
        <p:txBody>
          <a:bodyPr wrap="square">
            <a:spAutoFit/>
          </a:bodyPr>
          <a:lstStyle/>
          <a:p>
            <a:pPr>
              <a:buFont typeface="Wingdings" pitchFamily="2" charset="2"/>
              <a:buChar char="§"/>
            </a:pPr>
            <a:r>
              <a:rPr lang="en-US" sz="2800" dirty="0" smtClean="0">
                <a:latin typeface="Corbel" pitchFamily="34" charset="0"/>
              </a:rPr>
              <a:t> Sent home on Monday in Homework folder</a:t>
            </a:r>
          </a:p>
          <a:p>
            <a:pPr>
              <a:buFont typeface="Wingdings" pitchFamily="2" charset="2"/>
              <a:buChar char="§"/>
            </a:pPr>
            <a:r>
              <a:rPr lang="en-US" sz="2800" dirty="0" smtClean="0">
                <a:latin typeface="Corbel" pitchFamily="34" charset="0"/>
              </a:rPr>
              <a:t> Due on Friday in the Homework folder</a:t>
            </a:r>
          </a:p>
          <a:p>
            <a:pPr lvl="1">
              <a:buFont typeface="Wingdings" pitchFamily="2" charset="2"/>
              <a:buChar char="§"/>
            </a:pPr>
            <a:r>
              <a:rPr lang="en-US" sz="2800" dirty="0" smtClean="0">
                <a:latin typeface="Corbel" pitchFamily="34" charset="0"/>
              </a:rPr>
              <a:t>Reading log: 10 minutes of reading every night.</a:t>
            </a:r>
          </a:p>
          <a:p>
            <a:pPr lvl="1">
              <a:buFont typeface="Wingdings" pitchFamily="2" charset="2"/>
              <a:buChar char="§"/>
            </a:pPr>
            <a:r>
              <a:rPr lang="en-US" sz="2800" dirty="0" smtClean="0">
                <a:latin typeface="Corbel" pitchFamily="34" charset="0"/>
              </a:rPr>
              <a:t>Word Study Activities</a:t>
            </a:r>
          </a:p>
          <a:p>
            <a:pPr lvl="1">
              <a:buFont typeface="Wingdings" pitchFamily="2" charset="2"/>
              <a:buChar char="§"/>
            </a:pPr>
            <a:r>
              <a:rPr lang="en-US" sz="2800" dirty="0" smtClean="0">
                <a:latin typeface="Corbel" pitchFamily="34" charset="0"/>
              </a:rPr>
              <a:t>Math Activity</a:t>
            </a:r>
          </a:p>
          <a:p>
            <a:pPr lvl="1">
              <a:buFont typeface="Wingdings" pitchFamily="2" charset="2"/>
              <a:buChar char="§"/>
            </a:pPr>
            <a:r>
              <a:rPr lang="en-US" sz="2800" dirty="0" smtClean="0">
                <a:latin typeface="Corbel" pitchFamily="34" charset="0"/>
              </a:rPr>
              <a:t>Language Arts Activity</a:t>
            </a:r>
          </a:p>
          <a:p>
            <a:pPr lvl="1">
              <a:buFont typeface="Wingdings" pitchFamily="2" charset="2"/>
              <a:buChar char="§"/>
            </a:pPr>
            <a:r>
              <a:rPr lang="en-US" sz="2800" dirty="0" smtClean="0">
                <a:latin typeface="Corbel" pitchFamily="34" charset="0"/>
              </a:rPr>
              <a:t> Science or Social Studies Activity</a:t>
            </a:r>
          </a:p>
          <a:p>
            <a:endParaRPr lang="en-US" sz="2800" dirty="0" smtClean="0">
              <a:latin typeface="Corbel" pitchFamily="34" charset="0"/>
            </a:endParaRPr>
          </a:p>
          <a:p>
            <a:r>
              <a:rPr lang="en-US" sz="2800" dirty="0" smtClean="0">
                <a:solidFill>
                  <a:srgbClr val="FF0000"/>
                </a:solidFill>
                <a:latin typeface="Corbel" pitchFamily="34" charset="0"/>
              </a:rPr>
              <a:t>** Will not start until week of October 1</a:t>
            </a:r>
            <a:r>
              <a:rPr lang="en-US" sz="2800" baseline="30000" dirty="0" smtClean="0">
                <a:solidFill>
                  <a:srgbClr val="FF0000"/>
                </a:solidFill>
                <a:latin typeface="Corbel" pitchFamily="34" charset="0"/>
              </a:rPr>
              <a:t>st</a:t>
            </a:r>
            <a:r>
              <a:rPr lang="en-US" sz="2800" dirty="0" smtClean="0">
                <a:solidFill>
                  <a:srgbClr val="FF0000"/>
                </a:solidFill>
                <a:latin typeface="Corbel" pitchFamily="34" charset="0"/>
              </a:rPr>
              <a:t>  </a:t>
            </a:r>
          </a:p>
          <a:p>
            <a:r>
              <a:rPr lang="en-US" sz="2800" dirty="0" smtClean="0">
                <a:latin typeface="Corbel" pitchFamily="34" charset="0"/>
              </a:rPr>
              <a:t>** Should not take more than 20-30 minutes per </a:t>
            </a:r>
          </a:p>
          <a:p>
            <a:r>
              <a:rPr lang="en-US" sz="2800" dirty="0">
                <a:latin typeface="Corbel" pitchFamily="34" charset="0"/>
              </a:rPr>
              <a:t> </a:t>
            </a:r>
            <a:r>
              <a:rPr lang="en-US" sz="2800" dirty="0" smtClean="0">
                <a:latin typeface="Corbel" pitchFamily="34" charset="0"/>
              </a:rPr>
              <a:t>                                      night</a:t>
            </a:r>
          </a:p>
          <a:p>
            <a:pPr lvl="1">
              <a:buFont typeface="Wingdings" pitchFamily="2" charset="2"/>
              <a:buChar char="ü"/>
            </a:pPr>
            <a:r>
              <a:rPr lang="en-US" sz="2800" dirty="0" smtClean="0">
                <a:latin typeface="Corbel" pitchFamily="34" charset="0"/>
              </a:rPr>
              <a:t> Extension Activities – optional </a:t>
            </a:r>
          </a:p>
          <a:p>
            <a:pPr lvl="1"/>
            <a:endParaRPr lang="en-US" sz="2800" dirty="0" smtClean="0">
              <a:latin typeface="Corbel" pitchFamily="34" charset="0"/>
            </a:endParaRPr>
          </a:p>
          <a:p>
            <a:pPr lvl="1"/>
            <a:endParaRPr lang="en-US" sz="2800" dirty="0" smtClean="0">
              <a:latin typeface="Corbel" pitchFamily="34" charset="0"/>
            </a:endParaRPr>
          </a:p>
          <a:p>
            <a:pPr lvl="1"/>
            <a:endParaRPr lang="en-US" sz="2800" dirty="0" smtClean="0">
              <a:latin typeface="Corbel" pitchFamily="34" charset="0"/>
            </a:endParaRPr>
          </a:p>
          <a:p>
            <a:pPr lvl="1"/>
            <a:endParaRPr lang="en-US" sz="2800" dirty="0" smtClean="0">
              <a:latin typeface="Corbel" pitchFamily="34" charset="0"/>
            </a:endParaRPr>
          </a:p>
          <a:p>
            <a:pPr lvl="1"/>
            <a:endParaRPr lang="en-US" sz="2800" dirty="0" smtClean="0">
              <a:latin typeface="Corbel" pitchFamily="34" charset="0"/>
            </a:endParaRPr>
          </a:p>
          <a:p>
            <a:pPr lvl="1"/>
            <a:endParaRPr lang="en-US" sz="2800" dirty="0" smtClean="0">
              <a:latin typeface="Corbel" pitchFamily="34" charset="0"/>
            </a:endParaRPr>
          </a:p>
          <a:p>
            <a:pPr lvl="1"/>
            <a:endParaRPr lang="en-US" sz="2800" dirty="0" smtClean="0">
              <a:latin typeface="Corbel" pitchFamily="34" charset="0"/>
            </a:endParaRPr>
          </a:p>
          <a:p>
            <a:pPr lvl="1"/>
            <a:endParaRPr lang="en-US" sz="2800" dirty="0">
              <a:latin typeface="Corbel" pitchFamily="34" charset="0"/>
            </a:endParaRPr>
          </a:p>
        </p:txBody>
      </p:sp>
      <p:pic>
        <p:nvPicPr>
          <p:cNvPr id="3" name="Picture 2"/>
          <p:cNvPicPr>
            <a:picLocks noChangeAspect="1"/>
          </p:cNvPicPr>
          <p:nvPr/>
        </p:nvPicPr>
        <p:blipFill>
          <a:blip r:embed="rId2"/>
          <a:stretch>
            <a:fillRect/>
          </a:stretch>
        </p:blipFill>
        <p:spPr>
          <a:xfrm>
            <a:off x="7896225" y="5562600"/>
            <a:ext cx="1219200" cy="1123244"/>
          </a:xfrm>
          <a:prstGeom prst="rect">
            <a:avLst/>
          </a:prstGeom>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heetah paw.jpg"/>
          <p:cNvPicPr>
            <a:picLocks noChangeAspect="1"/>
          </p:cNvPicPr>
          <p:nvPr/>
        </p:nvPicPr>
        <p:blipFill>
          <a:blip r:embed="rId2" cstate="print"/>
          <a:srcRect/>
          <a:stretch>
            <a:fillRect/>
          </a:stretch>
        </p:blipFill>
        <p:spPr bwMode="auto">
          <a:xfrm>
            <a:off x="7620000" y="5762625"/>
            <a:ext cx="882650" cy="1095375"/>
          </a:xfrm>
          <a:prstGeom prst="rect">
            <a:avLst/>
          </a:prstGeom>
          <a:noFill/>
          <a:ln w="9525">
            <a:noFill/>
            <a:miter lim="800000"/>
            <a:headEnd/>
            <a:tailEnd/>
          </a:ln>
        </p:spPr>
      </p:pic>
      <p:sp>
        <p:nvSpPr>
          <p:cNvPr id="3" name="Rectangle 2"/>
          <p:cNvSpPr/>
          <p:nvPr/>
        </p:nvSpPr>
        <p:spPr>
          <a:xfrm>
            <a:off x="0" y="228600"/>
            <a:ext cx="9144000" cy="769441"/>
          </a:xfrm>
          <a:prstGeom prst="rect">
            <a:avLst/>
          </a:prstGeom>
          <a:noFill/>
        </p:spPr>
        <p:txBody>
          <a:bodyPr>
            <a:spAutoFit/>
          </a:bodyPr>
          <a:lstStyle/>
          <a:p>
            <a:pPr algn="ctr" fontAlgn="auto">
              <a:spcBef>
                <a:spcPts val="0"/>
              </a:spcBef>
              <a:spcAft>
                <a:spcPts val="0"/>
              </a:spcAft>
              <a:defRPr/>
            </a:pPr>
            <a:r>
              <a:rPr lang="en-US" sz="4400" dirty="0" smtClean="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rPr>
              <a:t>Owl Star</a:t>
            </a:r>
            <a:endParaRPr lang="en-US" sz="4400" dirty="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endParaRPr>
          </a:p>
        </p:txBody>
      </p:sp>
      <p:sp>
        <p:nvSpPr>
          <p:cNvPr id="16388" name="TextBox 3"/>
          <p:cNvSpPr txBox="1">
            <a:spLocks noChangeArrowheads="1"/>
          </p:cNvSpPr>
          <p:nvPr/>
        </p:nvSpPr>
        <p:spPr bwMode="auto">
          <a:xfrm>
            <a:off x="609600" y="762000"/>
            <a:ext cx="7630720" cy="6093976"/>
          </a:xfrm>
          <a:prstGeom prst="rect">
            <a:avLst/>
          </a:prstGeom>
          <a:noFill/>
          <a:ln w="9525">
            <a:noFill/>
            <a:miter lim="800000"/>
            <a:headEnd/>
            <a:tailEnd/>
          </a:ln>
        </p:spPr>
        <p:txBody>
          <a:bodyPr wrap="square">
            <a:spAutoFit/>
          </a:bodyPr>
          <a:lstStyle/>
          <a:p>
            <a:r>
              <a:rPr lang="en-US" sz="1500" dirty="0"/>
              <a:t>Beginning in October, each Student in our class will have a special week dedicated to them!  When you are the OWL-Star you get to participate in the following activities:</a:t>
            </a:r>
          </a:p>
          <a:p>
            <a:r>
              <a:rPr lang="en-US" sz="1500" b="1" dirty="0"/>
              <a:t>MONDAY:  </a:t>
            </a:r>
            <a:r>
              <a:rPr lang="en-US" sz="1500" dirty="0"/>
              <a:t>The Friday before your child is the OWL-Star, the student will take home the OWL-Star poster.  Please fill out the different areas of the poster.  The student will also be allowed to bring in 3 SMALL items.  Please bring items that are special to them to send to school to share with the class.  Some examples include: a ribbon, a medal, or a type of personal achievement.</a:t>
            </a:r>
          </a:p>
          <a:p>
            <a:r>
              <a:rPr lang="en-US" sz="1500" dirty="0"/>
              <a:t>**You may also send pictures on Monday to be displayed the entire week on the Owl-Star Board!  You will get your photos back on Friday!</a:t>
            </a:r>
          </a:p>
          <a:p>
            <a:r>
              <a:rPr lang="en-US" sz="1500" b="1" dirty="0"/>
              <a:t>TUESDAY</a:t>
            </a:r>
            <a:r>
              <a:rPr lang="en-US" sz="1500" dirty="0"/>
              <a:t>:  Bring your favorite book to school to share with the class.  I will read a small portion of the book and leave it on display for the students to browse during the week!</a:t>
            </a:r>
          </a:p>
          <a:p>
            <a:r>
              <a:rPr lang="en-US" sz="1500" b="1" dirty="0"/>
              <a:t>WEDNESDAY</a:t>
            </a:r>
            <a:r>
              <a:rPr lang="en-US" sz="1500" dirty="0"/>
              <a:t>: Bring in your parent letter!  Parents, you will write a letter to the class telling us how special your child is to you.  The content of the letter is your choice, but you may want to choose from one of these ideas:  describe a special or funny story about your child, write a silly or serious poem, tell us some </a:t>
            </a:r>
            <a:r>
              <a:rPr lang="en-US" sz="1500" dirty="0" err="1"/>
              <a:t>neet</a:t>
            </a:r>
            <a:r>
              <a:rPr lang="en-US" sz="1500" dirty="0"/>
              <a:t> things we may not know about your child, send silly or special pictures with a letter describing the pictures, or write a short story about your child.</a:t>
            </a:r>
          </a:p>
          <a:p>
            <a:r>
              <a:rPr lang="en-US" sz="1500" b="1" dirty="0"/>
              <a:t>THURSDAY</a:t>
            </a:r>
            <a:r>
              <a:rPr lang="en-US" sz="1500" dirty="0"/>
              <a:t>: On Thursday your child can bring in a small desk buddy!  This is a small stuffed animal that will sit on your desk and keep you company,  If your furry friend is bothersome, he will be taken away!</a:t>
            </a:r>
          </a:p>
          <a:p>
            <a:r>
              <a:rPr lang="en-US" sz="1500" b="1" dirty="0"/>
              <a:t>FRIDAY</a:t>
            </a:r>
            <a:r>
              <a:rPr lang="en-US" sz="1500" dirty="0"/>
              <a:t>:  Each Student in our class will write a kind statement about our OWL-Star and glue it on a poster.  The OWL-Star gets to bring the poster home to keep on Friday!</a:t>
            </a:r>
          </a:p>
          <a:p>
            <a:r>
              <a:rPr lang="en-US" sz="1500" dirty="0"/>
              <a:t>**If there is ever a day you forget and need to switch the requirement, no worries!  I am very flexible and sometimes we even run out of time to share the daily items!</a:t>
            </a:r>
          </a:p>
          <a:p>
            <a:pPr lvl="1"/>
            <a:endParaRPr lang="en-US" sz="1500" dirty="0">
              <a:latin typeface="Corbel" pitchFamily="34" charset="0"/>
            </a:endParaRPr>
          </a:p>
          <a:p>
            <a:pPr lvl="1"/>
            <a:endParaRPr lang="en-US" sz="1500" dirty="0">
              <a:latin typeface="Corbel" pitchFamily="34" charset="0"/>
            </a:endParaRPr>
          </a:p>
        </p:txBody>
      </p:sp>
      <p:pic>
        <p:nvPicPr>
          <p:cNvPr id="2" name="Picture 1"/>
          <p:cNvPicPr>
            <a:picLocks noChangeAspect="1"/>
          </p:cNvPicPr>
          <p:nvPr/>
        </p:nvPicPr>
        <p:blipFill>
          <a:blip r:embed="rId3"/>
          <a:stretch>
            <a:fillRect/>
          </a:stretch>
        </p:blipFill>
        <p:spPr>
          <a:xfrm>
            <a:off x="7467599" y="5715000"/>
            <a:ext cx="1240643" cy="1143000"/>
          </a:xfrm>
          <a:prstGeom prst="rect">
            <a:avLst/>
          </a:prstGeom>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28600"/>
            <a:ext cx="9144000" cy="1107996"/>
          </a:xfrm>
          <a:prstGeom prst="rect">
            <a:avLst/>
          </a:prstGeom>
          <a:noFill/>
        </p:spPr>
        <p:txBody>
          <a:bodyPr>
            <a:spAutoFit/>
          </a:bodyPr>
          <a:lstStyle/>
          <a:p>
            <a:pPr algn="ctr" fontAlgn="auto">
              <a:spcBef>
                <a:spcPts val="0"/>
              </a:spcBef>
              <a:spcAft>
                <a:spcPts val="0"/>
              </a:spcAft>
              <a:defRPr/>
            </a:pPr>
            <a:r>
              <a:rPr lang="en-US" sz="6600" dirty="0" smtClean="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rPr>
              <a:t>“</a:t>
            </a:r>
            <a:r>
              <a:rPr lang="en-US" sz="6600" dirty="0" err="1" smtClean="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rPr>
              <a:t>Whoo</a:t>
            </a:r>
            <a:r>
              <a:rPr lang="en-US" sz="6600" dirty="0" smtClean="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rPr>
              <a:t> Knew?” Folders</a:t>
            </a:r>
            <a:endParaRPr lang="en-US" sz="6600" dirty="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endParaRPr>
          </a:p>
        </p:txBody>
      </p:sp>
      <p:sp>
        <p:nvSpPr>
          <p:cNvPr id="18436" name="TextBox 3"/>
          <p:cNvSpPr txBox="1">
            <a:spLocks noChangeArrowheads="1"/>
          </p:cNvSpPr>
          <p:nvPr/>
        </p:nvSpPr>
        <p:spPr bwMode="auto">
          <a:xfrm>
            <a:off x="381000" y="1219200"/>
            <a:ext cx="8077200" cy="8279189"/>
          </a:xfrm>
          <a:prstGeom prst="rect">
            <a:avLst/>
          </a:prstGeom>
          <a:noFill/>
          <a:ln w="9525">
            <a:noFill/>
            <a:miter lim="800000"/>
            <a:headEnd/>
            <a:tailEnd/>
          </a:ln>
        </p:spPr>
        <p:txBody>
          <a:bodyPr>
            <a:spAutoFit/>
          </a:bodyPr>
          <a:lstStyle/>
          <a:p>
            <a:pPr>
              <a:buFont typeface="Wingdings" pitchFamily="2" charset="2"/>
              <a:buChar char="§"/>
            </a:pPr>
            <a:r>
              <a:rPr lang="en-US" sz="2800" dirty="0">
                <a:latin typeface="Corbel" pitchFamily="34" charset="0"/>
              </a:rPr>
              <a:t> </a:t>
            </a:r>
            <a:r>
              <a:rPr lang="en-US" sz="2800" dirty="0" smtClean="0">
                <a:solidFill>
                  <a:srgbClr val="FF0000"/>
                </a:solidFill>
                <a:latin typeface="Corbel" pitchFamily="34" charset="0"/>
              </a:rPr>
              <a:t>Come home everyday – PLEASE return everyday!</a:t>
            </a:r>
            <a:endParaRPr lang="en-US" sz="2800" dirty="0">
              <a:solidFill>
                <a:srgbClr val="FF0000"/>
              </a:solidFill>
              <a:latin typeface="Corbel" pitchFamily="34" charset="0"/>
            </a:endParaRPr>
          </a:p>
          <a:p>
            <a:pPr>
              <a:buFont typeface="Wingdings" pitchFamily="2" charset="2"/>
              <a:buChar char="§"/>
            </a:pPr>
            <a:r>
              <a:rPr lang="en-US" sz="2800" dirty="0" smtClean="0">
                <a:latin typeface="Corbel" pitchFamily="34" charset="0"/>
              </a:rPr>
              <a:t> Time sensitive papers will come home daily.</a:t>
            </a:r>
          </a:p>
          <a:p>
            <a:pPr>
              <a:buFont typeface="Wingdings" pitchFamily="2" charset="2"/>
              <a:buChar char="§"/>
            </a:pPr>
            <a:r>
              <a:rPr lang="en-US" sz="2800" dirty="0" smtClean="0">
                <a:latin typeface="Corbel" pitchFamily="34" charset="0"/>
              </a:rPr>
              <a:t> Other papers from </a:t>
            </a:r>
            <a:r>
              <a:rPr lang="en-US" sz="2800" dirty="0">
                <a:latin typeface="Corbel" pitchFamily="34" charset="0"/>
              </a:rPr>
              <a:t>the week come </a:t>
            </a:r>
            <a:r>
              <a:rPr lang="en-US" sz="2800" dirty="0" smtClean="0">
                <a:latin typeface="Corbel" pitchFamily="34" charset="0"/>
              </a:rPr>
              <a:t>home on Friday.</a:t>
            </a:r>
            <a:endParaRPr lang="en-US" sz="2800" dirty="0">
              <a:latin typeface="Corbel" pitchFamily="34" charset="0"/>
            </a:endParaRPr>
          </a:p>
          <a:p>
            <a:pPr>
              <a:buFont typeface="Wingdings" pitchFamily="2" charset="2"/>
              <a:buChar char="§"/>
            </a:pPr>
            <a:r>
              <a:rPr lang="en-US" sz="2800" dirty="0">
                <a:latin typeface="Corbel" pitchFamily="34" charset="0"/>
              </a:rPr>
              <a:t> </a:t>
            </a:r>
            <a:r>
              <a:rPr lang="en-US" sz="2800" dirty="0" smtClean="0">
                <a:latin typeface="Corbel" pitchFamily="34" charset="0"/>
              </a:rPr>
              <a:t>Please put all notes </a:t>
            </a:r>
            <a:r>
              <a:rPr lang="en-US" sz="2800" dirty="0">
                <a:latin typeface="Corbel" pitchFamily="34" charset="0"/>
              </a:rPr>
              <a:t>to Mrs. </a:t>
            </a:r>
            <a:r>
              <a:rPr lang="en-US" sz="2800" dirty="0" err="1" smtClean="0">
                <a:latin typeface="Corbel" pitchFamily="34" charset="0"/>
              </a:rPr>
              <a:t>McInturff</a:t>
            </a:r>
            <a:r>
              <a:rPr lang="en-US" sz="2800" dirty="0" smtClean="0">
                <a:latin typeface="Corbel" pitchFamily="34" charset="0"/>
              </a:rPr>
              <a:t>, the </a:t>
            </a:r>
            <a:r>
              <a:rPr lang="en-US" sz="2800" dirty="0">
                <a:latin typeface="Corbel" pitchFamily="34" charset="0"/>
              </a:rPr>
              <a:t>Office, </a:t>
            </a:r>
            <a:r>
              <a:rPr lang="en-US" sz="2800" dirty="0" smtClean="0">
                <a:latin typeface="Corbel" pitchFamily="34" charset="0"/>
              </a:rPr>
              <a:t>the PTO, etc. in </a:t>
            </a:r>
            <a:r>
              <a:rPr lang="en-US" sz="2800" dirty="0">
                <a:latin typeface="Corbel" pitchFamily="34" charset="0"/>
              </a:rPr>
              <a:t>the </a:t>
            </a:r>
            <a:r>
              <a:rPr lang="en-US" sz="2800" dirty="0" smtClean="0">
                <a:latin typeface="Corbel" pitchFamily="34" charset="0"/>
              </a:rPr>
              <a:t>folder</a:t>
            </a:r>
            <a:endParaRPr lang="en-US" sz="2800" i="1" dirty="0">
              <a:latin typeface="Corbel" pitchFamily="34" charset="0"/>
            </a:endParaRPr>
          </a:p>
          <a:p>
            <a:pPr>
              <a:buFont typeface="Wingdings" pitchFamily="2" charset="2"/>
              <a:buChar char="§"/>
            </a:pPr>
            <a:r>
              <a:rPr lang="en-US" sz="2800" dirty="0">
                <a:latin typeface="Corbel" pitchFamily="34" charset="0"/>
              </a:rPr>
              <a:t> Lunch Money can be sent in folder </a:t>
            </a:r>
            <a:r>
              <a:rPr lang="en-US" sz="2800" dirty="0" smtClean="0">
                <a:latin typeface="Corbel" pitchFamily="34" charset="0"/>
              </a:rPr>
              <a:t>. Lunch = $3.00 </a:t>
            </a:r>
          </a:p>
          <a:p>
            <a:pPr lvl="2">
              <a:buFont typeface="Courier New" pitchFamily="49" charset="0"/>
              <a:buChar char="o"/>
            </a:pPr>
            <a:r>
              <a:rPr lang="en-US" sz="2800" dirty="0" smtClean="0">
                <a:latin typeface="Corbel" pitchFamily="34" charset="0"/>
              </a:rPr>
              <a:t> </a:t>
            </a:r>
            <a:r>
              <a:rPr lang="en-US" sz="2800" dirty="0" smtClean="0">
                <a:solidFill>
                  <a:srgbClr val="FF0000"/>
                </a:solidFill>
                <a:latin typeface="Corbel" pitchFamily="34" charset="0"/>
              </a:rPr>
              <a:t>When </a:t>
            </a:r>
            <a:r>
              <a:rPr lang="en-US" sz="2800" dirty="0">
                <a:solidFill>
                  <a:srgbClr val="FF0000"/>
                </a:solidFill>
                <a:latin typeface="Corbel" pitchFamily="34" charset="0"/>
              </a:rPr>
              <a:t>sending cash </a:t>
            </a:r>
            <a:r>
              <a:rPr lang="en-US" sz="2800" dirty="0" smtClean="0">
                <a:solidFill>
                  <a:srgbClr val="FF0000"/>
                </a:solidFill>
                <a:latin typeface="Corbel" pitchFamily="34" charset="0"/>
              </a:rPr>
              <a:t>or checks, please include your student’s name and lunch number</a:t>
            </a:r>
          </a:p>
          <a:p>
            <a:pPr lvl="2">
              <a:buFont typeface="Courier New" pitchFamily="49" charset="0"/>
              <a:buChar char="o"/>
            </a:pPr>
            <a:r>
              <a:rPr lang="en-US" sz="2800" dirty="0" smtClean="0">
                <a:latin typeface="Corbel" pitchFamily="34" charset="0"/>
              </a:rPr>
              <a:t> Online payments at Café Prepay: </a:t>
            </a:r>
            <a:r>
              <a:rPr lang="en-US" sz="2800" dirty="0" smtClean="0">
                <a:solidFill>
                  <a:srgbClr val="0000FF"/>
                </a:solidFill>
                <a:latin typeface="Corbel" pitchFamily="34" charset="0"/>
                <a:hlinkClick r:id="rId2" action="ppaction://hlinkpres?slideindex=1&amp;slidetitle="/>
              </a:rPr>
              <a:t>http://www.pay4lunch.com/cafeprepay.aspx </a:t>
            </a:r>
            <a:endParaRPr lang="en-US" sz="2800" dirty="0" smtClean="0">
              <a:solidFill>
                <a:srgbClr val="0000FF"/>
              </a:solidFill>
              <a:latin typeface="Corbel" pitchFamily="34" charset="0"/>
            </a:endParaRPr>
          </a:p>
          <a:p>
            <a:pPr lvl="2">
              <a:buFont typeface="Courier New" pitchFamily="49" charset="0"/>
              <a:buChar char="o"/>
            </a:pPr>
            <a:r>
              <a:rPr lang="en-US" sz="2800" dirty="0" smtClean="0">
                <a:latin typeface="Corbel" pitchFamily="34" charset="0"/>
              </a:rPr>
              <a:t>Lunch Menus: Link is on </a:t>
            </a:r>
            <a:r>
              <a:rPr lang="en-US" sz="2800" dirty="0" err="1" smtClean="0">
                <a:latin typeface="Corbel" pitchFamily="34" charset="0"/>
              </a:rPr>
              <a:t>Steuart</a:t>
            </a:r>
            <a:r>
              <a:rPr lang="en-US" sz="2800" dirty="0" smtClean="0">
                <a:latin typeface="Corbel" pitchFamily="34" charset="0"/>
              </a:rPr>
              <a:t> Weller homepage: </a:t>
            </a:r>
            <a:r>
              <a:rPr lang="en-US" sz="2800" dirty="0" smtClean="0">
                <a:latin typeface="Corbel" pitchFamily="34" charset="0"/>
                <a:hlinkClick r:id="rId3"/>
              </a:rPr>
              <a:t>http://www.lcps.org/weller</a:t>
            </a:r>
            <a:r>
              <a:rPr lang="en-US" sz="2800" dirty="0" smtClean="0">
                <a:latin typeface="Corbel" pitchFamily="34" charset="0"/>
              </a:rPr>
              <a:t> </a:t>
            </a:r>
          </a:p>
          <a:p>
            <a:endParaRPr lang="en-US" sz="2800" dirty="0" smtClean="0">
              <a:latin typeface="Corbel" pitchFamily="34" charset="0"/>
            </a:endParaRPr>
          </a:p>
          <a:p>
            <a:endParaRPr lang="en-US" sz="2800" dirty="0" smtClean="0">
              <a:latin typeface="Corbel" pitchFamily="34" charset="0"/>
            </a:endParaRPr>
          </a:p>
          <a:p>
            <a:endParaRPr lang="en-US" sz="2800" dirty="0">
              <a:latin typeface="Corbel" pitchFamily="34" charset="0"/>
            </a:endParaRPr>
          </a:p>
          <a:p>
            <a:endParaRPr lang="en-US" sz="2800" dirty="0">
              <a:latin typeface="Corbel" pitchFamily="34" charset="0"/>
            </a:endParaRPr>
          </a:p>
          <a:p>
            <a:endParaRPr lang="en-US" sz="2800" dirty="0">
              <a:latin typeface="Corbel" pitchFamily="34" charset="0"/>
            </a:endParaRPr>
          </a:p>
          <a:p>
            <a:pPr lvl="1"/>
            <a:endParaRPr lang="en-US" sz="2800" dirty="0">
              <a:latin typeface="Corbel" pitchFamily="34" charset="0"/>
            </a:endParaRPr>
          </a:p>
          <a:p>
            <a:pPr lvl="1"/>
            <a:endParaRPr lang="en-US" sz="2800" dirty="0">
              <a:latin typeface="Corbel" pitchFamily="34" charset="0"/>
            </a:endParaRPr>
          </a:p>
        </p:txBody>
      </p:sp>
      <p:pic>
        <p:nvPicPr>
          <p:cNvPr id="2" name="Picture 1"/>
          <p:cNvPicPr>
            <a:picLocks noChangeAspect="1"/>
          </p:cNvPicPr>
          <p:nvPr/>
        </p:nvPicPr>
        <p:blipFill>
          <a:blip r:embed="rId4"/>
          <a:stretch>
            <a:fillRect/>
          </a:stretch>
        </p:blipFill>
        <p:spPr>
          <a:xfrm>
            <a:off x="7848600" y="5651853"/>
            <a:ext cx="1295400" cy="1193447"/>
          </a:xfrm>
          <a:prstGeom prst="rect">
            <a:avLst/>
          </a:prstGeom>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762000" y="1295400"/>
            <a:ext cx="7620000" cy="7232749"/>
          </a:xfrm>
          <a:prstGeom prst="rect">
            <a:avLst/>
          </a:prstGeom>
          <a:noFill/>
          <a:ln w="9525">
            <a:noFill/>
            <a:miter lim="800000"/>
            <a:headEnd/>
            <a:tailEnd/>
          </a:ln>
        </p:spPr>
        <p:txBody>
          <a:bodyPr>
            <a:spAutoFit/>
          </a:bodyPr>
          <a:lstStyle/>
          <a:p>
            <a:pPr>
              <a:buFont typeface="Wingdings" pitchFamily="2" charset="2"/>
              <a:buChar char="§"/>
            </a:pPr>
            <a:r>
              <a:rPr lang="en-US" sz="2400" dirty="0" smtClean="0">
                <a:latin typeface="Corbel" pitchFamily="34" charset="0"/>
              </a:rPr>
              <a:t>Supports  &amp; Funds Awesome Activities</a:t>
            </a:r>
          </a:p>
          <a:p>
            <a:pPr lvl="1">
              <a:buFont typeface="Wingdings" pitchFamily="2" charset="2"/>
              <a:buChar char="§"/>
            </a:pPr>
            <a:r>
              <a:rPr lang="en-US" sz="2400" dirty="0" smtClean="0">
                <a:latin typeface="Corbel" pitchFamily="34" charset="0"/>
              </a:rPr>
              <a:t>Student Assemblies</a:t>
            </a:r>
          </a:p>
          <a:p>
            <a:pPr lvl="1">
              <a:buFont typeface="Wingdings" pitchFamily="2" charset="2"/>
              <a:buChar char="§"/>
            </a:pPr>
            <a:r>
              <a:rPr lang="en-US" sz="2400" dirty="0" smtClean="0">
                <a:latin typeface="Corbel" pitchFamily="34" charset="0"/>
              </a:rPr>
              <a:t> Student/Teacher Activities</a:t>
            </a:r>
          </a:p>
          <a:p>
            <a:pPr lvl="1">
              <a:buFont typeface="Wingdings" pitchFamily="2" charset="2"/>
              <a:buChar char="§"/>
            </a:pPr>
            <a:r>
              <a:rPr lang="en-US" sz="2400" dirty="0" smtClean="0">
                <a:latin typeface="Corbel" pitchFamily="34" charset="0"/>
              </a:rPr>
              <a:t>Classroom Supplies </a:t>
            </a:r>
          </a:p>
          <a:p>
            <a:pPr lvl="1">
              <a:buFont typeface="Wingdings" pitchFamily="2" charset="2"/>
              <a:buChar char="§"/>
            </a:pPr>
            <a:r>
              <a:rPr lang="en-US" sz="2400" dirty="0" smtClean="0">
                <a:latin typeface="Corbel" pitchFamily="34" charset="0"/>
              </a:rPr>
              <a:t>Technology Programs</a:t>
            </a:r>
          </a:p>
          <a:p>
            <a:pPr lvl="1">
              <a:buFont typeface="Wingdings" pitchFamily="2" charset="2"/>
              <a:buChar char="§"/>
            </a:pPr>
            <a:r>
              <a:rPr lang="en-US" sz="2400" dirty="0" smtClean="0">
                <a:latin typeface="Corbel" pitchFamily="34" charset="0"/>
              </a:rPr>
              <a:t>Learning Resources</a:t>
            </a:r>
          </a:p>
          <a:p>
            <a:pPr lvl="1">
              <a:buFont typeface="Wingdings" pitchFamily="2" charset="2"/>
              <a:buChar char="§"/>
            </a:pPr>
            <a:r>
              <a:rPr lang="en-US" sz="2400" dirty="0" smtClean="0">
                <a:latin typeface="Corbel" pitchFamily="34" charset="0"/>
              </a:rPr>
              <a:t>Scholarship Students</a:t>
            </a:r>
          </a:p>
          <a:p>
            <a:pPr lvl="1"/>
            <a:endParaRPr lang="en-US" sz="2400" dirty="0" smtClean="0">
              <a:latin typeface="Corbel" pitchFamily="34" charset="0"/>
            </a:endParaRPr>
          </a:p>
          <a:p>
            <a:pPr lvl="1"/>
            <a:r>
              <a:rPr lang="en-US" sz="2400" dirty="0" smtClean="0">
                <a:latin typeface="Corbel" pitchFamily="34" charset="0"/>
              </a:rPr>
              <a:t>PTO Website: </a:t>
            </a:r>
          </a:p>
          <a:p>
            <a:pPr lvl="1"/>
            <a:r>
              <a:rPr lang="en-US" sz="2400" dirty="0" smtClean="0">
                <a:latin typeface="Corbel" pitchFamily="34" charset="0"/>
                <a:hlinkClick r:id="rId2"/>
              </a:rPr>
              <a:t>http://www.lcps.org/domain/10466</a:t>
            </a:r>
            <a:r>
              <a:rPr lang="en-US" sz="2400" dirty="0" smtClean="0">
                <a:latin typeface="Corbel" pitchFamily="34" charset="0"/>
              </a:rPr>
              <a:t> </a:t>
            </a:r>
          </a:p>
          <a:p>
            <a:pPr lvl="1"/>
            <a:endParaRPr lang="en-US" sz="2400" dirty="0" smtClean="0">
              <a:latin typeface="Corbel" pitchFamily="34" charset="0"/>
            </a:endParaRPr>
          </a:p>
          <a:p>
            <a:pPr lvl="1">
              <a:buFont typeface="Wingdings" pitchFamily="2" charset="2"/>
              <a:buChar char="§"/>
            </a:pPr>
            <a:endParaRPr lang="en-US" sz="2400" dirty="0" smtClean="0">
              <a:latin typeface="Corbel" pitchFamily="34" charset="0"/>
            </a:endParaRPr>
          </a:p>
          <a:p>
            <a:pPr algn="ctr"/>
            <a:r>
              <a:rPr lang="en-US" sz="4000" dirty="0" smtClean="0">
                <a:solidFill>
                  <a:srgbClr val="FF0000"/>
                </a:solidFill>
                <a:latin typeface="Corbel" pitchFamily="34" charset="0"/>
              </a:rPr>
              <a:t>JOIN TODAY! </a:t>
            </a:r>
          </a:p>
          <a:p>
            <a:endParaRPr lang="en-US" sz="2400" dirty="0">
              <a:latin typeface="Corbel" pitchFamily="34" charset="0"/>
            </a:endParaRPr>
          </a:p>
          <a:p>
            <a:endParaRPr lang="en-US" sz="2800" dirty="0">
              <a:latin typeface="Corbel" pitchFamily="34" charset="0"/>
            </a:endParaRPr>
          </a:p>
          <a:p>
            <a:endParaRPr lang="en-US" sz="2800" dirty="0">
              <a:latin typeface="Corbel" pitchFamily="34" charset="0"/>
            </a:endParaRPr>
          </a:p>
          <a:p>
            <a:pPr lvl="1"/>
            <a:endParaRPr lang="en-US" sz="2800" dirty="0">
              <a:latin typeface="Corbel" pitchFamily="34" charset="0"/>
            </a:endParaRPr>
          </a:p>
          <a:p>
            <a:pPr lvl="1"/>
            <a:endParaRPr lang="en-US" sz="2800" dirty="0">
              <a:latin typeface="Corbel" pitchFamily="34" charset="0"/>
            </a:endParaRPr>
          </a:p>
        </p:txBody>
      </p:sp>
      <p:sp>
        <p:nvSpPr>
          <p:cNvPr id="3" name="Rectangle 2"/>
          <p:cNvSpPr/>
          <p:nvPr/>
        </p:nvSpPr>
        <p:spPr>
          <a:xfrm>
            <a:off x="0" y="228600"/>
            <a:ext cx="9144000" cy="1107996"/>
          </a:xfrm>
          <a:prstGeom prst="rect">
            <a:avLst/>
          </a:prstGeom>
          <a:noFill/>
        </p:spPr>
        <p:txBody>
          <a:bodyPr>
            <a:spAutoFit/>
          </a:bodyPr>
          <a:lstStyle/>
          <a:p>
            <a:pPr algn="ctr" fontAlgn="auto">
              <a:spcBef>
                <a:spcPts val="0"/>
              </a:spcBef>
              <a:spcAft>
                <a:spcPts val="0"/>
              </a:spcAft>
              <a:defRPr/>
            </a:pPr>
            <a:r>
              <a:rPr lang="en-US" sz="6600" dirty="0" smtClean="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rPr>
              <a:t>PTO </a:t>
            </a:r>
            <a:endParaRPr lang="en-US" sz="6600" dirty="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endParaRPr>
          </a:p>
        </p:txBody>
      </p:sp>
      <p:pic>
        <p:nvPicPr>
          <p:cNvPr id="4" name="Picture 3"/>
          <p:cNvPicPr>
            <a:picLocks noChangeAspect="1"/>
          </p:cNvPicPr>
          <p:nvPr/>
        </p:nvPicPr>
        <p:blipFill>
          <a:blip r:embed="rId3"/>
          <a:stretch>
            <a:fillRect/>
          </a:stretch>
        </p:blipFill>
        <p:spPr>
          <a:xfrm>
            <a:off x="6629400" y="152400"/>
            <a:ext cx="1676400" cy="1544461"/>
          </a:xfrm>
          <a:prstGeom prst="rect">
            <a:avLst/>
          </a:prstGeom>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107996"/>
          </a:xfrm>
          <a:prstGeom prst="rect">
            <a:avLst/>
          </a:prstGeom>
          <a:noFill/>
        </p:spPr>
        <p:txBody>
          <a:bodyPr>
            <a:spAutoFit/>
          </a:bodyPr>
          <a:lstStyle/>
          <a:p>
            <a:pPr algn="ctr" fontAlgn="auto">
              <a:spcBef>
                <a:spcPts val="0"/>
              </a:spcBef>
              <a:spcAft>
                <a:spcPts val="0"/>
              </a:spcAft>
              <a:defRPr/>
            </a:pPr>
            <a:r>
              <a:rPr lang="en-US" sz="6600" dirty="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rPr>
              <a:t>Miscellaneous </a:t>
            </a:r>
          </a:p>
        </p:txBody>
      </p:sp>
      <p:sp>
        <p:nvSpPr>
          <p:cNvPr id="20483" name="TextBox 2"/>
          <p:cNvSpPr txBox="1">
            <a:spLocks noChangeArrowheads="1"/>
          </p:cNvSpPr>
          <p:nvPr/>
        </p:nvSpPr>
        <p:spPr bwMode="auto">
          <a:xfrm>
            <a:off x="914400" y="1295400"/>
            <a:ext cx="7620000" cy="7417415"/>
          </a:xfrm>
          <a:prstGeom prst="rect">
            <a:avLst/>
          </a:prstGeom>
          <a:noFill/>
          <a:ln w="9525">
            <a:noFill/>
            <a:miter lim="800000"/>
            <a:headEnd/>
            <a:tailEnd/>
          </a:ln>
        </p:spPr>
        <p:txBody>
          <a:bodyPr>
            <a:spAutoFit/>
          </a:bodyPr>
          <a:lstStyle/>
          <a:p>
            <a:pPr>
              <a:buFont typeface="Wingdings" pitchFamily="2" charset="2"/>
              <a:buChar char="§"/>
            </a:pPr>
            <a:r>
              <a:rPr lang="en-US" sz="2400" dirty="0">
                <a:solidFill>
                  <a:srgbClr val="FF0000"/>
                </a:solidFill>
                <a:latin typeface="Corbel" pitchFamily="34" charset="0"/>
              </a:rPr>
              <a:t> </a:t>
            </a:r>
            <a:r>
              <a:rPr lang="en-US" sz="2400" dirty="0" smtClean="0">
                <a:solidFill>
                  <a:srgbClr val="FF0000"/>
                </a:solidFill>
                <a:latin typeface="Corbel" pitchFamily="34" charset="0"/>
              </a:rPr>
              <a:t>First Day Packets – If you haven’t returned forms, please do so! </a:t>
            </a:r>
          </a:p>
          <a:p>
            <a:pPr>
              <a:buFont typeface="Wingdings" pitchFamily="2" charset="2"/>
              <a:buChar char="§"/>
            </a:pPr>
            <a:r>
              <a:rPr lang="en-US" sz="2400" dirty="0" smtClean="0">
                <a:latin typeface="Corbel" pitchFamily="34" charset="0"/>
              </a:rPr>
              <a:t> Yearbooks: </a:t>
            </a:r>
          </a:p>
          <a:p>
            <a:pPr lvl="1">
              <a:buFont typeface="Arial" pitchFamily="34" charset="0"/>
              <a:buChar char="•"/>
            </a:pPr>
            <a:r>
              <a:rPr lang="en-US" sz="2400" dirty="0" smtClean="0">
                <a:latin typeface="Corbel" pitchFamily="34" charset="0"/>
              </a:rPr>
              <a:t>Order forms come home or online – Cost $18.00</a:t>
            </a:r>
          </a:p>
          <a:p>
            <a:pPr lvl="1">
              <a:buFont typeface="Arial" pitchFamily="34" charset="0"/>
              <a:buChar char="•"/>
            </a:pPr>
            <a:r>
              <a:rPr lang="en-US" sz="2400" dirty="0" smtClean="0">
                <a:latin typeface="Corbel" pitchFamily="34" charset="0"/>
              </a:rPr>
              <a:t>Delivered in Spring</a:t>
            </a:r>
          </a:p>
          <a:p>
            <a:pPr lvl="1">
              <a:buFont typeface="Arial" pitchFamily="34" charset="0"/>
              <a:buChar char="•"/>
            </a:pPr>
            <a:r>
              <a:rPr lang="en-US" sz="2400" dirty="0" smtClean="0">
                <a:latin typeface="Corbel" pitchFamily="34" charset="0"/>
              </a:rPr>
              <a:t>Awesome memory book for your child!</a:t>
            </a:r>
          </a:p>
          <a:p>
            <a:pPr>
              <a:buFont typeface="Wingdings" pitchFamily="2" charset="2"/>
              <a:buChar char="§"/>
            </a:pPr>
            <a:r>
              <a:rPr lang="en-US" sz="2400" dirty="0" smtClean="0">
                <a:latin typeface="Corbel" pitchFamily="34" charset="0"/>
              </a:rPr>
              <a:t>Change in Dismissal: </a:t>
            </a:r>
          </a:p>
          <a:p>
            <a:pPr lvl="1">
              <a:buFont typeface="Arial" pitchFamily="34" charset="0"/>
              <a:buChar char="•"/>
            </a:pPr>
            <a:r>
              <a:rPr lang="en-US" sz="2400" dirty="0" smtClean="0">
                <a:latin typeface="Corbel" pitchFamily="34" charset="0"/>
              </a:rPr>
              <a:t> Please always write a note or call the office </a:t>
            </a:r>
            <a:r>
              <a:rPr lang="en-US" sz="1200" dirty="0" smtClean="0">
                <a:latin typeface="Corbel" pitchFamily="34" charset="0"/>
              </a:rPr>
              <a:t>(if needed mid-day).</a:t>
            </a:r>
            <a:endParaRPr lang="en-US" sz="1200" dirty="0">
              <a:latin typeface="Corbel" pitchFamily="34" charset="0"/>
            </a:endParaRPr>
          </a:p>
          <a:p>
            <a:pPr>
              <a:buFont typeface="Wingdings" pitchFamily="2" charset="2"/>
              <a:buChar char="§"/>
            </a:pPr>
            <a:r>
              <a:rPr lang="en-US" sz="2400" dirty="0">
                <a:latin typeface="Corbel" pitchFamily="34" charset="0"/>
              </a:rPr>
              <a:t> Birthdays :</a:t>
            </a:r>
          </a:p>
          <a:p>
            <a:pPr lvl="1">
              <a:buFont typeface="Arial" charset="0"/>
              <a:buChar char="•"/>
            </a:pPr>
            <a:r>
              <a:rPr lang="en-US" sz="2400" dirty="0">
                <a:latin typeface="Corbel" pitchFamily="34" charset="0"/>
              </a:rPr>
              <a:t> I am only permitted to pass out invitations if there is one for every child in our </a:t>
            </a:r>
            <a:r>
              <a:rPr lang="en-US" sz="2400" dirty="0" smtClean="0">
                <a:latin typeface="Corbel" pitchFamily="34" charset="0"/>
              </a:rPr>
              <a:t>class.</a:t>
            </a:r>
            <a:endParaRPr lang="en-US" sz="2400" dirty="0">
              <a:latin typeface="Corbel" pitchFamily="34" charset="0"/>
            </a:endParaRPr>
          </a:p>
          <a:p>
            <a:pPr lvl="1">
              <a:buFont typeface="Arial" charset="0"/>
              <a:buChar char="•"/>
            </a:pPr>
            <a:r>
              <a:rPr lang="en-US" sz="2400" dirty="0">
                <a:latin typeface="Corbel" pitchFamily="34" charset="0"/>
              </a:rPr>
              <a:t> </a:t>
            </a:r>
            <a:r>
              <a:rPr lang="en-US" sz="2400" dirty="0" smtClean="0">
                <a:latin typeface="Corbel" pitchFamily="34" charset="0"/>
              </a:rPr>
              <a:t>Only </a:t>
            </a:r>
            <a:r>
              <a:rPr lang="en-US" sz="2400" u="sng" dirty="0" smtClean="0">
                <a:latin typeface="Corbel" pitchFamily="34" charset="0"/>
              </a:rPr>
              <a:t>non-food</a:t>
            </a:r>
            <a:r>
              <a:rPr lang="en-US" sz="2400" dirty="0" smtClean="0">
                <a:latin typeface="Corbel" pitchFamily="34" charset="0"/>
              </a:rPr>
              <a:t> treats will  be allowed at school: NO CUPCAKES. </a:t>
            </a:r>
            <a:endParaRPr lang="en-US" sz="2800" dirty="0" smtClean="0">
              <a:latin typeface="Corbel" pitchFamily="34" charset="0"/>
            </a:endParaRPr>
          </a:p>
          <a:p>
            <a:pPr>
              <a:buFont typeface="Wingdings" pitchFamily="2" charset="2"/>
              <a:buChar char="§"/>
            </a:pPr>
            <a:r>
              <a:rPr lang="en-US" sz="2800" dirty="0" smtClean="0">
                <a:latin typeface="Corbel" pitchFamily="34" charset="0"/>
              </a:rPr>
              <a:t>  </a:t>
            </a:r>
            <a:r>
              <a:rPr lang="en-US" sz="2400" dirty="0" smtClean="0">
                <a:latin typeface="Corbel" pitchFamily="34" charset="0"/>
              </a:rPr>
              <a:t>Toys are not permitted at school .</a:t>
            </a:r>
          </a:p>
          <a:p>
            <a:endParaRPr lang="en-US" sz="2400" dirty="0">
              <a:latin typeface="Corbel" pitchFamily="34" charset="0"/>
            </a:endParaRPr>
          </a:p>
          <a:p>
            <a:endParaRPr lang="en-US" sz="2800" dirty="0">
              <a:latin typeface="Corbel" pitchFamily="34" charset="0"/>
            </a:endParaRPr>
          </a:p>
          <a:p>
            <a:endParaRPr lang="en-US" sz="2800" dirty="0">
              <a:latin typeface="Corbel" pitchFamily="34" charset="0"/>
            </a:endParaRPr>
          </a:p>
          <a:p>
            <a:pPr lvl="1"/>
            <a:endParaRPr lang="en-US" sz="2800" dirty="0">
              <a:latin typeface="Corbel" pitchFamily="34" charset="0"/>
            </a:endParaRPr>
          </a:p>
          <a:p>
            <a:pPr lvl="1"/>
            <a:endParaRPr lang="en-US" sz="2800" dirty="0">
              <a:latin typeface="Corbel" pitchFamily="34" charset="0"/>
            </a:endParaRPr>
          </a:p>
        </p:txBody>
      </p:sp>
      <p:pic>
        <p:nvPicPr>
          <p:cNvPr id="3" name="Picture 2"/>
          <p:cNvPicPr>
            <a:picLocks noChangeAspect="1"/>
          </p:cNvPicPr>
          <p:nvPr/>
        </p:nvPicPr>
        <p:blipFill>
          <a:blip r:embed="rId2"/>
          <a:stretch>
            <a:fillRect/>
          </a:stretch>
        </p:blipFill>
        <p:spPr>
          <a:xfrm>
            <a:off x="7459176" y="1"/>
            <a:ext cx="1075224" cy="990600"/>
          </a:xfrm>
          <a:prstGeom prst="rect">
            <a:avLst/>
          </a:prstGeom>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28600"/>
            <a:ext cx="9144000" cy="1107996"/>
          </a:xfrm>
          <a:prstGeom prst="rect">
            <a:avLst/>
          </a:prstGeom>
          <a:noFill/>
        </p:spPr>
        <p:txBody>
          <a:bodyPr>
            <a:spAutoFit/>
          </a:bodyPr>
          <a:lstStyle/>
          <a:p>
            <a:pPr algn="ctr" fontAlgn="auto">
              <a:spcBef>
                <a:spcPts val="0"/>
              </a:spcBef>
              <a:spcAft>
                <a:spcPts val="0"/>
              </a:spcAft>
              <a:defRPr/>
            </a:pPr>
            <a:r>
              <a:rPr lang="en-US" sz="6600" dirty="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rPr>
              <a:t>Wish List </a:t>
            </a:r>
          </a:p>
        </p:txBody>
      </p:sp>
      <p:sp>
        <p:nvSpPr>
          <p:cNvPr id="19460" name="TextBox 3"/>
          <p:cNvSpPr txBox="1">
            <a:spLocks noChangeArrowheads="1"/>
          </p:cNvSpPr>
          <p:nvPr/>
        </p:nvSpPr>
        <p:spPr bwMode="auto">
          <a:xfrm>
            <a:off x="838200" y="1295400"/>
            <a:ext cx="7620000" cy="6124754"/>
          </a:xfrm>
          <a:prstGeom prst="rect">
            <a:avLst/>
          </a:prstGeom>
          <a:noFill/>
          <a:ln w="9525">
            <a:noFill/>
            <a:miter lim="800000"/>
            <a:headEnd/>
            <a:tailEnd/>
          </a:ln>
        </p:spPr>
        <p:txBody>
          <a:bodyPr>
            <a:spAutoFit/>
          </a:bodyPr>
          <a:lstStyle/>
          <a:p>
            <a:pPr>
              <a:buFont typeface="Wingdings" pitchFamily="2" charset="2"/>
              <a:buChar char="§"/>
            </a:pPr>
            <a:r>
              <a:rPr lang="en-US" sz="2800" dirty="0" smtClean="0">
                <a:solidFill>
                  <a:srgbClr val="FF0000"/>
                </a:solidFill>
                <a:latin typeface="Corbel" pitchFamily="34" charset="0"/>
                <a:sym typeface="Wingdings" pitchFamily="2" charset="2"/>
              </a:rPr>
              <a:t>playground balls, jump ropes, chalk, bubbles, etc </a:t>
            </a:r>
          </a:p>
          <a:p>
            <a:pPr>
              <a:buFont typeface="Wingdings" pitchFamily="2" charset="2"/>
              <a:buChar char="§"/>
            </a:pPr>
            <a:r>
              <a:rPr lang="en-US" sz="2800" dirty="0" smtClean="0">
                <a:latin typeface="Corbel" pitchFamily="34" charset="0"/>
              </a:rPr>
              <a:t>gently used (or new) books  </a:t>
            </a:r>
            <a:r>
              <a:rPr lang="en-US" sz="2800" dirty="0">
                <a:latin typeface="Corbel" pitchFamily="34" charset="0"/>
              </a:rPr>
              <a:t>for our class library</a:t>
            </a:r>
          </a:p>
          <a:p>
            <a:pPr>
              <a:buFont typeface="Wingdings" pitchFamily="2" charset="2"/>
              <a:buChar char="§"/>
            </a:pPr>
            <a:r>
              <a:rPr lang="en-US" sz="2800" dirty="0">
                <a:latin typeface="Corbel" pitchFamily="34" charset="0"/>
              </a:rPr>
              <a:t> board games</a:t>
            </a:r>
          </a:p>
          <a:p>
            <a:pPr>
              <a:buFont typeface="Wingdings" pitchFamily="2" charset="2"/>
              <a:buChar char="§"/>
            </a:pPr>
            <a:r>
              <a:rPr lang="en-US" sz="2800" dirty="0">
                <a:latin typeface="Corbel" pitchFamily="34" charset="0"/>
              </a:rPr>
              <a:t> puzzles (up to 100 pieces</a:t>
            </a:r>
            <a:r>
              <a:rPr lang="en-US" sz="2800" dirty="0" smtClean="0">
                <a:latin typeface="Corbel" pitchFamily="34" charset="0"/>
              </a:rPr>
              <a:t>)</a:t>
            </a:r>
          </a:p>
          <a:p>
            <a:pPr>
              <a:buFont typeface="Wingdings" pitchFamily="2" charset="2"/>
              <a:buChar char="§"/>
            </a:pPr>
            <a:r>
              <a:rPr lang="en-US" sz="2800" dirty="0">
                <a:latin typeface="Corbel" pitchFamily="34" charset="0"/>
              </a:rPr>
              <a:t> </a:t>
            </a:r>
            <a:r>
              <a:rPr lang="en-US" sz="2800" dirty="0" smtClean="0">
                <a:latin typeface="Corbel" pitchFamily="34" charset="0"/>
              </a:rPr>
              <a:t>glue sticks  </a:t>
            </a:r>
            <a:r>
              <a:rPr lang="en-US" sz="2800" dirty="0" smtClean="0">
                <a:solidFill>
                  <a:srgbClr val="FF0000"/>
                </a:solidFill>
                <a:latin typeface="Corbel" pitchFamily="34" charset="0"/>
              </a:rPr>
              <a:t>LOTS OF THEM </a:t>
            </a:r>
            <a:r>
              <a:rPr lang="en-US" sz="2800" dirty="0" smtClean="0">
                <a:latin typeface="Corbel" pitchFamily="34" charset="0"/>
                <a:sym typeface="Wingdings" pitchFamily="2" charset="2"/>
              </a:rPr>
              <a:t> </a:t>
            </a:r>
          </a:p>
          <a:p>
            <a:pPr>
              <a:buFont typeface="Wingdings" pitchFamily="2" charset="2"/>
              <a:buChar char="§"/>
            </a:pPr>
            <a:r>
              <a:rPr lang="en-US" sz="2800" dirty="0" smtClean="0">
                <a:latin typeface="Corbel" pitchFamily="34" charset="0"/>
                <a:sym typeface="Wingdings" pitchFamily="2" charset="2"/>
              </a:rPr>
              <a:t> crayons</a:t>
            </a:r>
          </a:p>
          <a:p>
            <a:pPr>
              <a:buFont typeface="Wingdings" pitchFamily="2" charset="2"/>
              <a:buChar char="§"/>
            </a:pPr>
            <a:r>
              <a:rPr lang="en-US" sz="2800" dirty="0" smtClean="0">
                <a:latin typeface="Corbel" pitchFamily="34" charset="0"/>
                <a:sym typeface="Wingdings" pitchFamily="2" charset="2"/>
              </a:rPr>
              <a:t> stickers (all shapes and sizes)</a:t>
            </a:r>
          </a:p>
          <a:p>
            <a:pPr>
              <a:buFont typeface="Wingdings" pitchFamily="2" charset="2"/>
              <a:buChar char="§"/>
            </a:pPr>
            <a:r>
              <a:rPr lang="en-US" sz="2800" dirty="0" smtClean="0">
                <a:latin typeface="Corbel" pitchFamily="34" charset="0"/>
                <a:sym typeface="Wingdings" pitchFamily="2" charset="2"/>
              </a:rPr>
              <a:t> lunch sized brown paper bags</a:t>
            </a:r>
          </a:p>
          <a:p>
            <a:pPr>
              <a:buFont typeface="Wingdings" pitchFamily="2" charset="2"/>
              <a:buChar char="§"/>
            </a:pPr>
            <a:r>
              <a:rPr lang="en-US" sz="2800" dirty="0" smtClean="0">
                <a:latin typeface="Corbel" pitchFamily="34" charset="0"/>
                <a:sym typeface="Wingdings" pitchFamily="2" charset="2"/>
              </a:rPr>
              <a:t>Paper plates</a:t>
            </a:r>
          </a:p>
          <a:p>
            <a:pPr>
              <a:buFont typeface="Wingdings" pitchFamily="2" charset="2"/>
              <a:buChar char="§"/>
            </a:pPr>
            <a:r>
              <a:rPr lang="en-US" sz="2800" dirty="0" smtClean="0">
                <a:latin typeface="Corbel" pitchFamily="34" charset="0"/>
                <a:sym typeface="Wingdings" pitchFamily="2" charset="2"/>
              </a:rPr>
              <a:t>Toothpicks (non-colored)</a:t>
            </a:r>
          </a:p>
          <a:p>
            <a:pPr>
              <a:buFont typeface="Wingdings" pitchFamily="2" charset="2"/>
              <a:buChar char="§"/>
            </a:pPr>
            <a:r>
              <a:rPr lang="en-US" sz="2800" dirty="0" smtClean="0">
                <a:latin typeface="Corbel" pitchFamily="34" charset="0"/>
                <a:sym typeface="Wingdings" pitchFamily="2" charset="2"/>
              </a:rPr>
              <a:t>Q-tips</a:t>
            </a:r>
          </a:p>
          <a:p>
            <a:pPr>
              <a:buFont typeface="Wingdings" pitchFamily="2" charset="2"/>
              <a:buChar char="§"/>
            </a:pPr>
            <a:endParaRPr lang="en-US" sz="2800" dirty="0">
              <a:latin typeface="Corbel" pitchFamily="34" charset="0"/>
            </a:endParaRPr>
          </a:p>
          <a:p>
            <a:pPr lvl="1"/>
            <a:endParaRPr lang="en-US" sz="2800" dirty="0">
              <a:latin typeface="Corbel" pitchFamily="34" charset="0"/>
            </a:endParaRPr>
          </a:p>
          <a:p>
            <a:pPr lvl="1"/>
            <a:endParaRPr lang="en-US" sz="2800" dirty="0">
              <a:latin typeface="Corbel" pitchFamily="34" charset="0"/>
            </a:endParaRPr>
          </a:p>
        </p:txBody>
      </p:sp>
      <p:pic>
        <p:nvPicPr>
          <p:cNvPr id="2" name="Picture 1"/>
          <p:cNvPicPr>
            <a:picLocks noChangeAspect="1"/>
          </p:cNvPicPr>
          <p:nvPr/>
        </p:nvPicPr>
        <p:blipFill>
          <a:blip r:embed="rId2"/>
          <a:stretch>
            <a:fillRect/>
          </a:stretch>
        </p:blipFill>
        <p:spPr>
          <a:xfrm>
            <a:off x="7467600" y="5334000"/>
            <a:ext cx="1461202" cy="1346200"/>
          </a:xfrm>
          <a:prstGeom prst="rect">
            <a:avLst/>
          </a:prstGeom>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66622"/>
            <a:ext cx="9144000" cy="1107996"/>
          </a:xfrm>
          <a:prstGeom prst="rect">
            <a:avLst/>
          </a:prstGeom>
          <a:noFill/>
        </p:spPr>
        <p:txBody>
          <a:bodyPr>
            <a:spAutoFit/>
          </a:bodyPr>
          <a:lstStyle/>
          <a:p>
            <a:pPr algn="ctr" fontAlgn="auto">
              <a:spcBef>
                <a:spcPts val="0"/>
              </a:spcBef>
              <a:spcAft>
                <a:spcPts val="0"/>
              </a:spcAft>
              <a:defRPr/>
            </a:pPr>
            <a:r>
              <a:rPr lang="en-US" sz="6600" dirty="0" smtClean="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rPr>
              <a:t>Volunteers</a:t>
            </a:r>
            <a:endParaRPr lang="en-US" sz="6600" dirty="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endParaRPr>
          </a:p>
        </p:txBody>
      </p:sp>
      <p:sp>
        <p:nvSpPr>
          <p:cNvPr id="19460" name="TextBox 3"/>
          <p:cNvSpPr txBox="1">
            <a:spLocks noChangeArrowheads="1"/>
          </p:cNvSpPr>
          <p:nvPr/>
        </p:nvSpPr>
        <p:spPr bwMode="auto">
          <a:xfrm>
            <a:off x="838200" y="1066800"/>
            <a:ext cx="7620000" cy="5262979"/>
          </a:xfrm>
          <a:prstGeom prst="rect">
            <a:avLst/>
          </a:prstGeom>
          <a:noFill/>
          <a:ln w="9525">
            <a:noFill/>
            <a:miter lim="800000"/>
            <a:headEnd/>
            <a:tailEnd/>
          </a:ln>
        </p:spPr>
        <p:txBody>
          <a:bodyPr>
            <a:spAutoFit/>
          </a:bodyPr>
          <a:lstStyle/>
          <a:p>
            <a:pPr>
              <a:buFont typeface="Wingdings" pitchFamily="2" charset="2"/>
              <a:buChar char="§"/>
            </a:pPr>
            <a:r>
              <a:rPr lang="en-US" sz="2800" dirty="0" smtClean="0">
                <a:latin typeface="Corbel" pitchFamily="34" charset="0"/>
              </a:rPr>
              <a:t>Room parent</a:t>
            </a:r>
            <a:endParaRPr lang="en-US" sz="2800" dirty="0">
              <a:latin typeface="Corbel" pitchFamily="34" charset="0"/>
            </a:endParaRPr>
          </a:p>
          <a:p>
            <a:pPr>
              <a:buFont typeface="Wingdings" pitchFamily="2" charset="2"/>
              <a:buChar char="§"/>
            </a:pPr>
            <a:r>
              <a:rPr lang="en-US" sz="2800" dirty="0">
                <a:latin typeface="Corbel" pitchFamily="34" charset="0"/>
              </a:rPr>
              <a:t> </a:t>
            </a:r>
            <a:r>
              <a:rPr lang="en-US" sz="2800" dirty="0" smtClean="0">
                <a:latin typeface="Corbel" pitchFamily="34" charset="0"/>
              </a:rPr>
              <a:t>PTO Contact Parent</a:t>
            </a:r>
            <a:endParaRPr lang="en-US" sz="2800" dirty="0">
              <a:latin typeface="Corbel" pitchFamily="34" charset="0"/>
            </a:endParaRPr>
          </a:p>
          <a:p>
            <a:pPr>
              <a:buFont typeface="Wingdings" pitchFamily="2" charset="2"/>
              <a:buChar char="§"/>
            </a:pPr>
            <a:r>
              <a:rPr lang="en-US" sz="2800" dirty="0">
                <a:latin typeface="Corbel" pitchFamily="34" charset="0"/>
              </a:rPr>
              <a:t> </a:t>
            </a:r>
            <a:r>
              <a:rPr lang="en-US" sz="2800" dirty="0" smtClean="0">
                <a:latin typeface="Corbel" pitchFamily="34" charset="0"/>
              </a:rPr>
              <a:t>Sunshine Math Parent</a:t>
            </a:r>
          </a:p>
          <a:p>
            <a:pPr>
              <a:buFont typeface="Wingdings" pitchFamily="2" charset="2"/>
              <a:buChar char="§"/>
            </a:pPr>
            <a:r>
              <a:rPr lang="en-US" sz="2800" dirty="0">
                <a:latin typeface="Corbel" pitchFamily="34" charset="0"/>
              </a:rPr>
              <a:t> </a:t>
            </a:r>
            <a:r>
              <a:rPr lang="en-US" sz="2800" dirty="0" smtClean="0">
                <a:latin typeface="Corbel" pitchFamily="34" charset="0"/>
              </a:rPr>
              <a:t>Copy and Laminate</a:t>
            </a:r>
            <a:endParaRPr lang="en-US" sz="2800" dirty="0" smtClean="0">
              <a:latin typeface="Corbel" pitchFamily="34" charset="0"/>
              <a:sym typeface="Wingdings" pitchFamily="2" charset="2"/>
            </a:endParaRPr>
          </a:p>
          <a:p>
            <a:pPr>
              <a:buFont typeface="Wingdings" pitchFamily="2" charset="2"/>
              <a:buChar char="§"/>
            </a:pPr>
            <a:r>
              <a:rPr lang="en-US" sz="2800" dirty="0" smtClean="0">
                <a:latin typeface="Corbel" pitchFamily="34" charset="0"/>
                <a:sym typeface="Wingdings" pitchFamily="2" charset="2"/>
              </a:rPr>
              <a:t> Work with a small group of students</a:t>
            </a:r>
          </a:p>
          <a:p>
            <a:pPr>
              <a:buFont typeface="Wingdings" pitchFamily="2" charset="2"/>
              <a:buChar char="§"/>
            </a:pPr>
            <a:r>
              <a:rPr lang="en-US" sz="2800" dirty="0" smtClean="0">
                <a:latin typeface="Corbel" pitchFamily="34" charset="0"/>
                <a:sym typeface="Wingdings" pitchFamily="2" charset="2"/>
              </a:rPr>
              <a:t>Pencil Sharpener</a:t>
            </a:r>
          </a:p>
          <a:p>
            <a:pPr>
              <a:buFont typeface="Wingdings" pitchFamily="2" charset="2"/>
              <a:buChar char="§"/>
            </a:pPr>
            <a:r>
              <a:rPr lang="en-US" sz="2800" dirty="0" smtClean="0">
                <a:latin typeface="Corbel" pitchFamily="34" charset="0"/>
                <a:sym typeface="Wingdings" pitchFamily="2" charset="2"/>
              </a:rPr>
              <a:t>Scholastic Book Order parent</a:t>
            </a:r>
          </a:p>
          <a:p>
            <a:pPr>
              <a:buFont typeface="Wingdings" pitchFamily="2" charset="2"/>
              <a:buChar char="§"/>
            </a:pPr>
            <a:r>
              <a:rPr lang="en-US" sz="2800" dirty="0" smtClean="0">
                <a:latin typeface="Corbel" pitchFamily="34" charset="0"/>
                <a:sym typeface="Wingdings" pitchFamily="2" charset="2"/>
              </a:rPr>
              <a:t>Word Study Parent</a:t>
            </a:r>
          </a:p>
          <a:p>
            <a:pPr>
              <a:buFont typeface="Wingdings" pitchFamily="2" charset="2"/>
              <a:buChar char="§"/>
            </a:pPr>
            <a:r>
              <a:rPr lang="en-US" sz="2800" dirty="0" smtClean="0">
                <a:latin typeface="Corbel" pitchFamily="34" charset="0"/>
                <a:sym typeface="Wingdings" pitchFamily="2" charset="2"/>
              </a:rPr>
              <a:t>Scholastic Book Order parent</a:t>
            </a:r>
          </a:p>
          <a:p>
            <a:pPr>
              <a:buFont typeface="Wingdings" pitchFamily="2" charset="2"/>
              <a:buChar char="§"/>
            </a:pPr>
            <a:endParaRPr lang="en-US" sz="2800" dirty="0">
              <a:latin typeface="Corbel" pitchFamily="34" charset="0"/>
            </a:endParaRPr>
          </a:p>
          <a:p>
            <a:pPr lvl="1"/>
            <a:endParaRPr lang="en-US" sz="2800" dirty="0">
              <a:latin typeface="Corbel" pitchFamily="34" charset="0"/>
            </a:endParaRPr>
          </a:p>
          <a:p>
            <a:pPr lvl="1"/>
            <a:endParaRPr lang="en-US" sz="2800" dirty="0">
              <a:latin typeface="Corbel" pitchFamily="34" charset="0"/>
            </a:endParaRPr>
          </a:p>
        </p:txBody>
      </p:sp>
      <p:pic>
        <p:nvPicPr>
          <p:cNvPr id="2" name="Picture 1"/>
          <p:cNvPicPr>
            <a:picLocks noChangeAspect="1"/>
          </p:cNvPicPr>
          <p:nvPr/>
        </p:nvPicPr>
        <p:blipFill>
          <a:blip r:embed="rId3"/>
          <a:stretch>
            <a:fillRect/>
          </a:stretch>
        </p:blipFill>
        <p:spPr>
          <a:xfrm>
            <a:off x="7467600" y="4876800"/>
            <a:ext cx="1371600" cy="1263650"/>
          </a:xfrm>
          <a:prstGeom prst="rect">
            <a:avLst/>
          </a:prstGeom>
        </p:spPr>
      </p:pic>
    </p:spTree>
    <p:extLst>
      <p:ext uri="{BB962C8B-B14F-4D97-AF65-F5344CB8AC3E}">
        <p14:creationId xmlns:p14="http://schemas.microsoft.com/office/powerpoint/2010/main" val="305947130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9200" y="0"/>
            <a:ext cx="6668557" cy="1200329"/>
          </a:xfrm>
          <a:prstGeom prst="rect">
            <a:avLst/>
          </a:prstGeom>
          <a:noFill/>
        </p:spPr>
        <p:txBody>
          <a:bodyPr wrap="none">
            <a:spAutoFit/>
          </a:bodyPr>
          <a:lstStyle/>
          <a:p>
            <a:pPr algn="ctr" fontAlgn="auto">
              <a:spcBef>
                <a:spcPts val="0"/>
              </a:spcBef>
              <a:spcAft>
                <a:spcPts val="0"/>
              </a:spcAft>
              <a:defRPr/>
            </a:pPr>
            <a:r>
              <a:rPr lang="en-US" sz="7200" dirty="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rPr>
              <a:t>Weekly Schedule</a:t>
            </a:r>
          </a:p>
        </p:txBody>
      </p:sp>
      <p:sp>
        <p:nvSpPr>
          <p:cNvPr id="9220" name="TextBox 3"/>
          <p:cNvSpPr txBox="1">
            <a:spLocks noChangeArrowheads="1"/>
          </p:cNvSpPr>
          <p:nvPr/>
        </p:nvSpPr>
        <p:spPr bwMode="auto">
          <a:xfrm>
            <a:off x="457200" y="1143000"/>
            <a:ext cx="3581400" cy="5632311"/>
          </a:xfrm>
          <a:prstGeom prst="rect">
            <a:avLst/>
          </a:prstGeom>
          <a:noFill/>
          <a:ln w="9525">
            <a:noFill/>
            <a:miter lim="800000"/>
            <a:headEnd/>
            <a:tailEnd/>
          </a:ln>
        </p:spPr>
        <p:txBody>
          <a:bodyPr>
            <a:spAutoFit/>
          </a:bodyPr>
          <a:lstStyle/>
          <a:p>
            <a:r>
              <a:rPr lang="en-US" u="sng" dirty="0">
                <a:latin typeface="Corbel" pitchFamily="34" charset="0"/>
              </a:rPr>
              <a:t>Monday</a:t>
            </a:r>
          </a:p>
          <a:p>
            <a:r>
              <a:rPr lang="en-US" dirty="0" smtClean="0">
                <a:latin typeface="Corbel" pitchFamily="34" charset="0"/>
              </a:rPr>
              <a:t>Library: 11:00-11:30</a:t>
            </a:r>
            <a:endParaRPr lang="en-US" dirty="0">
              <a:latin typeface="Corbel" pitchFamily="34" charset="0"/>
            </a:endParaRPr>
          </a:p>
          <a:p>
            <a:endParaRPr lang="en-US" dirty="0">
              <a:latin typeface="Corbel" pitchFamily="34" charset="0"/>
            </a:endParaRPr>
          </a:p>
          <a:p>
            <a:r>
              <a:rPr lang="en-US" u="sng" dirty="0">
                <a:latin typeface="Corbel" pitchFamily="34" charset="0"/>
              </a:rPr>
              <a:t>Tuesday</a:t>
            </a:r>
          </a:p>
          <a:p>
            <a:r>
              <a:rPr lang="en-US" dirty="0">
                <a:latin typeface="Corbel" pitchFamily="34" charset="0"/>
              </a:rPr>
              <a:t>Music: </a:t>
            </a:r>
            <a:r>
              <a:rPr lang="en-US" dirty="0" smtClean="0">
                <a:latin typeface="Corbel" pitchFamily="34" charset="0"/>
              </a:rPr>
              <a:t>8:00-8:30</a:t>
            </a:r>
            <a:endParaRPr lang="en-US" sz="1200" dirty="0">
              <a:latin typeface="Corbel" pitchFamily="34" charset="0"/>
            </a:endParaRPr>
          </a:p>
          <a:p>
            <a:r>
              <a:rPr lang="en-US" dirty="0" smtClean="0">
                <a:latin typeface="Corbel" pitchFamily="34" charset="0"/>
              </a:rPr>
              <a:t>P.E: 11:30-12:00</a:t>
            </a:r>
            <a:endParaRPr lang="en-US" dirty="0">
              <a:latin typeface="Corbel" pitchFamily="34" charset="0"/>
            </a:endParaRPr>
          </a:p>
          <a:p>
            <a:endParaRPr lang="en-US" u="sng" dirty="0">
              <a:latin typeface="Corbel" pitchFamily="34" charset="0"/>
            </a:endParaRPr>
          </a:p>
          <a:p>
            <a:r>
              <a:rPr lang="en-US" u="sng" dirty="0">
                <a:latin typeface="Corbel" pitchFamily="34" charset="0"/>
              </a:rPr>
              <a:t>Wednesday</a:t>
            </a:r>
          </a:p>
          <a:p>
            <a:r>
              <a:rPr lang="en-US" dirty="0" smtClean="0">
                <a:latin typeface="Corbel" pitchFamily="34" charset="0"/>
              </a:rPr>
              <a:t>P.E: 11:00-11:30</a:t>
            </a:r>
          </a:p>
          <a:p>
            <a:r>
              <a:rPr lang="en-US" dirty="0">
                <a:latin typeface="Corbel" pitchFamily="34" charset="0"/>
              </a:rPr>
              <a:t>SEARCH: </a:t>
            </a:r>
            <a:r>
              <a:rPr lang="en-US" dirty="0" smtClean="0">
                <a:latin typeface="Corbel" pitchFamily="34" charset="0"/>
              </a:rPr>
              <a:t>1:15-2:00 ( </a:t>
            </a:r>
            <a:r>
              <a:rPr lang="en-US" dirty="0">
                <a:latin typeface="Corbel" pitchFamily="34" charset="0"/>
              </a:rPr>
              <a:t>B weeks</a:t>
            </a:r>
            <a:r>
              <a:rPr lang="en-US" dirty="0" smtClean="0">
                <a:latin typeface="Corbel" pitchFamily="34" charset="0"/>
              </a:rPr>
              <a:t>)</a:t>
            </a:r>
            <a:endParaRPr lang="en-US" dirty="0">
              <a:latin typeface="Corbel" pitchFamily="34" charset="0"/>
            </a:endParaRPr>
          </a:p>
          <a:p>
            <a:endParaRPr lang="en-US" dirty="0">
              <a:latin typeface="Corbel" pitchFamily="34" charset="0"/>
            </a:endParaRPr>
          </a:p>
          <a:p>
            <a:r>
              <a:rPr lang="en-US" u="sng" dirty="0">
                <a:latin typeface="Corbel" pitchFamily="34" charset="0"/>
              </a:rPr>
              <a:t>Thursday </a:t>
            </a:r>
          </a:p>
          <a:p>
            <a:r>
              <a:rPr lang="en-US" dirty="0" smtClean="0">
                <a:latin typeface="Corbel" pitchFamily="34" charset="0"/>
              </a:rPr>
              <a:t>Art: 8:00-8:50</a:t>
            </a:r>
            <a:endParaRPr lang="en-US" dirty="0">
              <a:latin typeface="Corbel" pitchFamily="34" charset="0"/>
            </a:endParaRPr>
          </a:p>
          <a:p>
            <a:r>
              <a:rPr lang="en-US" dirty="0">
                <a:latin typeface="Corbel" pitchFamily="34" charset="0"/>
              </a:rPr>
              <a:t>P.E:  </a:t>
            </a:r>
            <a:r>
              <a:rPr lang="en-US" dirty="0" smtClean="0">
                <a:latin typeface="Corbel" pitchFamily="34" charset="0"/>
              </a:rPr>
              <a:t>11:30-12:00</a:t>
            </a:r>
            <a:endParaRPr lang="en-US" dirty="0">
              <a:latin typeface="Corbel" pitchFamily="34" charset="0"/>
            </a:endParaRPr>
          </a:p>
          <a:p>
            <a:endParaRPr lang="en-US" dirty="0" smtClean="0">
              <a:latin typeface="Corbel" pitchFamily="34" charset="0"/>
            </a:endParaRPr>
          </a:p>
          <a:p>
            <a:endParaRPr lang="en-US" dirty="0" smtClean="0">
              <a:latin typeface="Corbel" pitchFamily="34" charset="0"/>
            </a:endParaRPr>
          </a:p>
          <a:p>
            <a:r>
              <a:rPr lang="en-US" dirty="0" smtClean="0">
                <a:latin typeface="Corbel" pitchFamily="34" charset="0"/>
              </a:rPr>
              <a:t> </a:t>
            </a:r>
            <a:endParaRPr lang="en-US" sz="1100" dirty="0" smtClean="0">
              <a:latin typeface="Corbel" pitchFamily="34" charset="0"/>
            </a:endParaRPr>
          </a:p>
          <a:p>
            <a:endParaRPr lang="en-US" dirty="0" smtClean="0">
              <a:latin typeface="Corbel" pitchFamily="34" charset="0"/>
            </a:endParaRPr>
          </a:p>
          <a:p>
            <a:endParaRPr lang="en-US" dirty="0" smtClean="0">
              <a:latin typeface="Corbel" pitchFamily="34" charset="0"/>
            </a:endParaRPr>
          </a:p>
          <a:p>
            <a:endParaRPr lang="en-US" dirty="0">
              <a:latin typeface="Corbel" pitchFamily="34" charset="0"/>
            </a:endParaRPr>
          </a:p>
        </p:txBody>
      </p:sp>
      <p:sp>
        <p:nvSpPr>
          <p:cNvPr id="5" name="TextBox 4"/>
          <p:cNvSpPr txBox="1"/>
          <p:nvPr/>
        </p:nvSpPr>
        <p:spPr>
          <a:xfrm>
            <a:off x="4495800" y="1219200"/>
            <a:ext cx="3581400" cy="5201424"/>
          </a:xfrm>
          <a:prstGeom prst="rect">
            <a:avLst/>
          </a:prstGeom>
          <a:noFill/>
        </p:spPr>
        <p:txBody>
          <a:bodyPr>
            <a:spAutoFit/>
          </a:bodyPr>
          <a:lstStyle/>
          <a:p>
            <a:pPr fontAlgn="auto">
              <a:spcBef>
                <a:spcPts val="0"/>
              </a:spcBef>
              <a:spcAft>
                <a:spcPts val="0"/>
              </a:spcAft>
              <a:defRPr/>
            </a:pPr>
            <a:r>
              <a:rPr lang="en-US" u="sng" dirty="0"/>
              <a:t>Friday</a:t>
            </a:r>
          </a:p>
          <a:p>
            <a:pPr fontAlgn="auto">
              <a:spcBef>
                <a:spcPts val="0"/>
              </a:spcBef>
              <a:spcAft>
                <a:spcPts val="0"/>
              </a:spcAft>
              <a:defRPr/>
            </a:pPr>
            <a:r>
              <a:rPr lang="en-US" dirty="0"/>
              <a:t>Music: </a:t>
            </a:r>
            <a:r>
              <a:rPr lang="en-US" dirty="0" smtClean="0"/>
              <a:t>8:00-8:30</a:t>
            </a:r>
            <a:endParaRPr lang="en-US" dirty="0"/>
          </a:p>
          <a:p>
            <a:pPr fontAlgn="auto">
              <a:spcBef>
                <a:spcPts val="0"/>
              </a:spcBef>
              <a:spcAft>
                <a:spcPts val="0"/>
              </a:spcAft>
              <a:defRPr/>
            </a:pPr>
            <a:r>
              <a:rPr lang="en-US" dirty="0" smtClean="0"/>
              <a:t>Computer: 11:30-12:00</a:t>
            </a:r>
            <a:endParaRPr lang="en-US" dirty="0"/>
          </a:p>
          <a:p>
            <a:pPr fontAlgn="auto">
              <a:spcBef>
                <a:spcPts val="0"/>
              </a:spcBef>
              <a:spcAft>
                <a:spcPts val="0"/>
              </a:spcAft>
              <a:defRPr/>
            </a:pPr>
            <a:endParaRPr lang="en-US" dirty="0"/>
          </a:p>
          <a:p>
            <a:pPr marL="342900" indent="-342900" fontAlgn="auto">
              <a:spcBef>
                <a:spcPts val="0"/>
              </a:spcBef>
              <a:spcAft>
                <a:spcPts val="0"/>
              </a:spcAft>
              <a:defRPr/>
            </a:pPr>
            <a:r>
              <a:rPr lang="en-US" u="sng" dirty="0"/>
              <a:t>EVERYDAY </a:t>
            </a:r>
          </a:p>
          <a:p>
            <a:pPr fontAlgn="auto">
              <a:spcBef>
                <a:spcPts val="0"/>
              </a:spcBef>
              <a:spcAft>
                <a:spcPts val="0"/>
              </a:spcAft>
              <a:buFont typeface="Wingdings" pitchFamily="2" charset="2"/>
              <a:buChar char="v"/>
              <a:defRPr/>
            </a:pPr>
            <a:r>
              <a:rPr lang="en-US" dirty="0"/>
              <a:t> Power UP</a:t>
            </a:r>
          </a:p>
          <a:p>
            <a:pPr fontAlgn="auto">
              <a:spcBef>
                <a:spcPts val="0"/>
              </a:spcBef>
              <a:spcAft>
                <a:spcPts val="0"/>
              </a:spcAft>
              <a:buFont typeface="Wingdings" pitchFamily="2" charset="2"/>
              <a:buChar char="v"/>
              <a:defRPr/>
            </a:pPr>
            <a:r>
              <a:rPr lang="en-US" dirty="0"/>
              <a:t>Pathways – Literacy </a:t>
            </a:r>
          </a:p>
          <a:p>
            <a:pPr fontAlgn="auto">
              <a:spcBef>
                <a:spcPts val="0"/>
              </a:spcBef>
              <a:spcAft>
                <a:spcPts val="0"/>
              </a:spcAft>
              <a:buFont typeface="Wingdings" pitchFamily="2" charset="2"/>
              <a:buChar char="v"/>
              <a:defRPr/>
            </a:pPr>
            <a:r>
              <a:rPr lang="en-US" dirty="0"/>
              <a:t>Word Study</a:t>
            </a:r>
          </a:p>
          <a:p>
            <a:pPr fontAlgn="auto">
              <a:spcBef>
                <a:spcPts val="0"/>
              </a:spcBef>
              <a:spcAft>
                <a:spcPts val="0"/>
              </a:spcAft>
              <a:buFont typeface="Wingdings" pitchFamily="2" charset="2"/>
              <a:buChar char="v"/>
              <a:defRPr/>
            </a:pPr>
            <a:r>
              <a:rPr lang="en-US" dirty="0"/>
              <a:t> Math</a:t>
            </a:r>
          </a:p>
          <a:p>
            <a:pPr fontAlgn="auto">
              <a:spcBef>
                <a:spcPts val="0"/>
              </a:spcBef>
              <a:spcAft>
                <a:spcPts val="0"/>
              </a:spcAft>
              <a:buFont typeface="Wingdings" pitchFamily="2" charset="2"/>
              <a:buChar char="v"/>
              <a:defRPr/>
            </a:pPr>
            <a:r>
              <a:rPr lang="en-US" dirty="0"/>
              <a:t> Science or Social Studies – 	alternating units</a:t>
            </a:r>
          </a:p>
          <a:p>
            <a:pPr fontAlgn="auto">
              <a:spcBef>
                <a:spcPts val="0"/>
              </a:spcBef>
              <a:spcAft>
                <a:spcPts val="0"/>
              </a:spcAft>
              <a:buFont typeface="Wingdings" pitchFamily="2" charset="2"/>
              <a:buChar char="v"/>
              <a:defRPr/>
            </a:pPr>
            <a:r>
              <a:rPr lang="en-US" dirty="0"/>
              <a:t> Lunch: 12:15- 12:45</a:t>
            </a:r>
          </a:p>
          <a:p>
            <a:pPr fontAlgn="auto">
              <a:spcBef>
                <a:spcPts val="0"/>
              </a:spcBef>
              <a:spcAft>
                <a:spcPts val="0"/>
              </a:spcAft>
              <a:buFont typeface="Wingdings" pitchFamily="2" charset="2"/>
              <a:buChar char="v"/>
              <a:defRPr/>
            </a:pPr>
            <a:r>
              <a:rPr lang="en-US" dirty="0"/>
              <a:t> Recess: 1:00 – 1:15</a:t>
            </a:r>
          </a:p>
          <a:p>
            <a:pPr fontAlgn="auto">
              <a:spcBef>
                <a:spcPts val="0"/>
              </a:spcBef>
              <a:spcAft>
                <a:spcPts val="0"/>
              </a:spcAft>
              <a:buFont typeface="Wingdings" pitchFamily="2" charset="2"/>
              <a:buChar char="v"/>
              <a:defRPr/>
            </a:pPr>
            <a:endParaRPr lang="en-US" sz="2000" dirty="0" smtClean="0">
              <a:latin typeface="+mn-lt"/>
            </a:endParaRPr>
          </a:p>
          <a:p>
            <a:pPr fontAlgn="auto">
              <a:spcBef>
                <a:spcPts val="0"/>
              </a:spcBef>
              <a:spcAft>
                <a:spcPts val="0"/>
              </a:spcAft>
              <a:buFont typeface="Wingdings" pitchFamily="2" charset="2"/>
              <a:buChar char="v"/>
              <a:defRPr/>
            </a:pPr>
            <a:endParaRPr lang="en-US" sz="2000" dirty="0" smtClean="0">
              <a:latin typeface="+mn-lt"/>
            </a:endParaRPr>
          </a:p>
          <a:p>
            <a:pPr fontAlgn="auto">
              <a:spcBef>
                <a:spcPts val="0"/>
              </a:spcBef>
              <a:spcAft>
                <a:spcPts val="0"/>
              </a:spcAft>
              <a:buFont typeface="Wingdings" pitchFamily="2" charset="2"/>
              <a:buChar char="v"/>
              <a:defRPr/>
            </a:pPr>
            <a:endParaRPr lang="en-US" sz="2000" dirty="0">
              <a:latin typeface="+mn-lt"/>
            </a:endParaRPr>
          </a:p>
          <a:p>
            <a:pPr fontAlgn="auto">
              <a:spcBef>
                <a:spcPts val="0"/>
              </a:spcBef>
              <a:spcAft>
                <a:spcPts val="0"/>
              </a:spcAft>
              <a:defRPr/>
            </a:pPr>
            <a:endParaRPr lang="en-US" sz="2000" dirty="0">
              <a:latin typeface="+mn-lt"/>
            </a:endParaRPr>
          </a:p>
          <a:p>
            <a:pPr fontAlgn="auto">
              <a:spcBef>
                <a:spcPts val="0"/>
              </a:spcBef>
              <a:spcAft>
                <a:spcPts val="0"/>
              </a:spcAft>
              <a:defRPr/>
            </a:pPr>
            <a:endParaRPr lang="en-US" dirty="0">
              <a:latin typeface="+mn-lt"/>
            </a:endParaRPr>
          </a:p>
        </p:txBody>
      </p:sp>
      <p:sp>
        <p:nvSpPr>
          <p:cNvPr id="6" name="TextBox 5"/>
          <p:cNvSpPr txBox="1"/>
          <p:nvPr/>
        </p:nvSpPr>
        <p:spPr>
          <a:xfrm>
            <a:off x="2362200" y="5181600"/>
            <a:ext cx="3657600" cy="1384995"/>
          </a:xfrm>
          <a:prstGeom prst="rect">
            <a:avLst/>
          </a:prstGeom>
          <a:noFill/>
        </p:spPr>
        <p:txBody>
          <a:bodyPr wrap="square" rtlCol="0">
            <a:spAutoFit/>
          </a:bodyPr>
          <a:lstStyle/>
          <a:p>
            <a:pPr algn="ctr"/>
            <a:r>
              <a:rPr lang="en-US" sz="2800" dirty="0" smtClean="0">
                <a:solidFill>
                  <a:srgbClr val="FF0000"/>
                </a:solidFill>
              </a:rPr>
              <a:t>***Appropriate dress and shoes for PE days are required. </a:t>
            </a:r>
            <a:endParaRPr lang="en-US" sz="2800" dirty="0">
              <a:solidFill>
                <a:srgbClr val="FF0000"/>
              </a:solidFill>
            </a:endParaRPr>
          </a:p>
        </p:txBody>
      </p:sp>
      <p:pic>
        <p:nvPicPr>
          <p:cNvPr id="2" name="Picture 1"/>
          <p:cNvPicPr>
            <a:picLocks noChangeAspect="1"/>
          </p:cNvPicPr>
          <p:nvPr/>
        </p:nvPicPr>
        <p:blipFill>
          <a:blip r:embed="rId3"/>
          <a:stretch>
            <a:fillRect/>
          </a:stretch>
        </p:blipFill>
        <p:spPr>
          <a:xfrm>
            <a:off x="7315200" y="5181600"/>
            <a:ext cx="1524000" cy="1404056"/>
          </a:xfrm>
          <a:prstGeom prst="rect">
            <a:avLst/>
          </a:prstGeom>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9144000" cy="1107996"/>
          </a:xfrm>
          <a:prstGeom prst="rect">
            <a:avLst/>
          </a:prstGeom>
          <a:noFill/>
        </p:spPr>
        <p:txBody>
          <a:bodyPr>
            <a:spAutoFit/>
          </a:bodyPr>
          <a:lstStyle/>
          <a:p>
            <a:pPr algn="ctr" fontAlgn="auto">
              <a:spcBef>
                <a:spcPts val="0"/>
              </a:spcBef>
              <a:spcAft>
                <a:spcPts val="0"/>
              </a:spcAft>
              <a:defRPr/>
            </a:pPr>
            <a:r>
              <a:rPr lang="en-US" sz="6600" dirty="0" smtClean="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rPr>
              <a:t>Thank You for Coming! </a:t>
            </a:r>
            <a:endParaRPr lang="en-US" sz="6600" dirty="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endParaRPr>
          </a:p>
        </p:txBody>
      </p:sp>
      <p:pic>
        <p:nvPicPr>
          <p:cNvPr id="21507" name="Picture 2" descr="cheetah babies.jpg"/>
          <p:cNvPicPr>
            <a:picLocks noChangeAspect="1"/>
          </p:cNvPicPr>
          <p:nvPr/>
        </p:nvPicPr>
        <p:blipFill>
          <a:blip r:embed="rId2" cstate="print"/>
          <a:srcRect/>
          <a:stretch>
            <a:fillRect/>
          </a:stretch>
        </p:blipFill>
        <p:spPr bwMode="auto">
          <a:xfrm>
            <a:off x="838200" y="1219200"/>
            <a:ext cx="7772400" cy="515143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28600"/>
            <a:ext cx="9144000" cy="1107996"/>
          </a:xfrm>
          <a:prstGeom prst="rect">
            <a:avLst/>
          </a:prstGeom>
          <a:noFill/>
        </p:spPr>
        <p:txBody>
          <a:bodyPr>
            <a:spAutoFit/>
          </a:bodyPr>
          <a:lstStyle/>
          <a:p>
            <a:pPr algn="ctr" fontAlgn="auto">
              <a:spcBef>
                <a:spcPts val="0"/>
              </a:spcBef>
              <a:spcAft>
                <a:spcPts val="0"/>
              </a:spcAft>
              <a:defRPr/>
            </a:pPr>
            <a:r>
              <a:rPr lang="en-US" sz="6600" dirty="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rPr>
              <a:t>Routines and Procedures</a:t>
            </a:r>
          </a:p>
        </p:txBody>
      </p:sp>
      <p:sp>
        <p:nvSpPr>
          <p:cNvPr id="10244" name="TextBox 3"/>
          <p:cNvSpPr txBox="1">
            <a:spLocks noChangeArrowheads="1"/>
          </p:cNvSpPr>
          <p:nvPr/>
        </p:nvSpPr>
        <p:spPr bwMode="auto">
          <a:xfrm>
            <a:off x="609600" y="1371601"/>
            <a:ext cx="6705600" cy="4955203"/>
          </a:xfrm>
          <a:prstGeom prst="rect">
            <a:avLst/>
          </a:prstGeom>
          <a:noFill/>
          <a:ln w="9525">
            <a:noFill/>
            <a:miter lim="800000"/>
            <a:headEnd/>
            <a:tailEnd/>
          </a:ln>
        </p:spPr>
        <p:txBody>
          <a:bodyPr wrap="square">
            <a:spAutoFit/>
          </a:bodyPr>
          <a:lstStyle/>
          <a:p>
            <a:pPr>
              <a:buFont typeface="Wingdings" pitchFamily="2" charset="2"/>
              <a:buChar char="ü"/>
            </a:pPr>
            <a:r>
              <a:rPr lang="en-US" sz="2800" dirty="0" smtClean="0">
                <a:latin typeface="Corbel" pitchFamily="34" charset="0"/>
              </a:rPr>
              <a:t>Snacks </a:t>
            </a:r>
            <a:r>
              <a:rPr lang="en-US" sz="2800" dirty="0">
                <a:latin typeface="Corbel" pitchFamily="34" charset="0"/>
              </a:rPr>
              <a:t>– </a:t>
            </a:r>
            <a:r>
              <a:rPr lang="en-US" sz="2800" dirty="0" smtClean="0">
                <a:latin typeface="Corbel" pitchFamily="34" charset="0"/>
              </a:rPr>
              <a:t> </a:t>
            </a:r>
          </a:p>
          <a:p>
            <a:pPr lvl="2">
              <a:buFont typeface="Arial" pitchFamily="34" charset="0"/>
              <a:buChar char="•"/>
            </a:pPr>
            <a:r>
              <a:rPr lang="en-US" sz="2800" dirty="0" smtClean="0">
                <a:solidFill>
                  <a:srgbClr val="FF0000"/>
                </a:solidFill>
                <a:latin typeface="Corbel" pitchFamily="34" charset="0"/>
              </a:rPr>
              <a:t> </a:t>
            </a:r>
            <a:r>
              <a:rPr lang="en-US" sz="2400" dirty="0" smtClean="0">
                <a:solidFill>
                  <a:srgbClr val="FF0000"/>
                </a:solidFill>
                <a:latin typeface="Corbel" pitchFamily="34" charset="0"/>
              </a:rPr>
              <a:t>Allergies</a:t>
            </a:r>
          </a:p>
          <a:p>
            <a:pPr lvl="3">
              <a:buFont typeface="Arial" pitchFamily="34" charset="0"/>
              <a:buChar char="•"/>
            </a:pPr>
            <a:r>
              <a:rPr lang="en-US" sz="1600" dirty="0" smtClean="0">
                <a:solidFill>
                  <a:srgbClr val="FF0000"/>
                </a:solidFill>
                <a:latin typeface="Corbel" pitchFamily="34" charset="0"/>
              </a:rPr>
              <a:t> Healthy please!</a:t>
            </a:r>
          </a:p>
          <a:p>
            <a:pPr lvl="3">
              <a:buFont typeface="Arial" pitchFamily="34" charset="0"/>
              <a:buChar char="•"/>
            </a:pPr>
            <a:r>
              <a:rPr lang="en-US" sz="1600" dirty="0">
                <a:solidFill>
                  <a:srgbClr val="FF0000"/>
                </a:solidFill>
                <a:latin typeface="Corbel" pitchFamily="34" charset="0"/>
              </a:rPr>
              <a:t> </a:t>
            </a:r>
            <a:r>
              <a:rPr lang="en-US" sz="1600" dirty="0" smtClean="0">
                <a:solidFill>
                  <a:srgbClr val="FF0000"/>
                </a:solidFill>
                <a:latin typeface="Corbel" pitchFamily="34" charset="0"/>
              </a:rPr>
              <a:t>Water </a:t>
            </a:r>
            <a:r>
              <a:rPr lang="en-US" sz="1600" dirty="0">
                <a:solidFill>
                  <a:srgbClr val="FF0000"/>
                </a:solidFill>
                <a:latin typeface="Corbel" pitchFamily="34" charset="0"/>
              </a:rPr>
              <a:t>Bottles </a:t>
            </a:r>
            <a:r>
              <a:rPr lang="en-US" sz="1600" dirty="0" smtClean="0">
                <a:solidFill>
                  <a:srgbClr val="FF0000"/>
                </a:solidFill>
                <a:latin typeface="Corbel" pitchFamily="34" charset="0"/>
              </a:rPr>
              <a:t>allowed – No juice please</a:t>
            </a:r>
          </a:p>
          <a:p>
            <a:pPr lvl="3"/>
            <a:endParaRPr lang="en-US" sz="1600" dirty="0" smtClean="0">
              <a:latin typeface="Corbel" pitchFamily="34" charset="0"/>
            </a:endParaRPr>
          </a:p>
          <a:p>
            <a:pPr>
              <a:buFont typeface="Wingdings" pitchFamily="2" charset="2"/>
              <a:buChar char="ü"/>
            </a:pPr>
            <a:r>
              <a:rPr lang="en-US" sz="2800" dirty="0" smtClean="0">
                <a:latin typeface="Corbel" pitchFamily="34" charset="0"/>
              </a:rPr>
              <a:t> </a:t>
            </a:r>
            <a:r>
              <a:rPr lang="en-US" sz="2800" dirty="0">
                <a:latin typeface="Corbel" pitchFamily="34" charset="0"/>
              </a:rPr>
              <a:t>Daily Schedule</a:t>
            </a:r>
          </a:p>
          <a:p>
            <a:pPr lvl="1">
              <a:buFont typeface="Wingdings" pitchFamily="2" charset="2"/>
              <a:buChar char="q"/>
            </a:pPr>
            <a:r>
              <a:rPr lang="en-US" sz="2800" dirty="0">
                <a:latin typeface="Corbel" pitchFamily="34" charset="0"/>
              </a:rPr>
              <a:t> Posted on board </a:t>
            </a:r>
            <a:r>
              <a:rPr lang="en-US" sz="2800" dirty="0" smtClean="0">
                <a:latin typeface="Corbel" pitchFamily="34" charset="0"/>
              </a:rPr>
              <a:t>everyday</a:t>
            </a:r>
          </a:p>
          <a:p>
            <a:pPr lvl="1"/>
            <a:endParaRPr lang="en-US" sz="1600" dirty="0">
              <a:latin typeface="Corbel" pitchFamily="34" charset="0"/>
            </a:endParaRPr>
          </a:p>
          <a:p>
            <a:pPr>
              <a:buFont typeface="Wingdings" pitchFamily="2" charset="2"/>
              <a:buChar char="ü"/>
            </a:pPr>
            <a:r>
              <a:rPr lang="en-US" sz="2800" dirty="0" smtClean="0">
                <a:latin typeface="Corbel" pitchFamily="34" charset="0"/>
              </a:rPr>
              <a:t>Job </a:t>
            </a:r>
            <a:r>
              <a:rPr lang="en-US" sz="2800" dirty="0">
                <a:latin typeface="Corbel" pitchFamily="34" charset="0"/>
              </a:rPr>
              <a:t>Chart</a:t>
            </a:r>
          </a:p>
          <a:p>
            <a:pPr lvl="1">
              <a:buFont typeface="Wingdings" pitchFamily="2" charset="2"/>
              <a:buChar char="q"/>
            </a:pPr>
            <a:r>
              <a:rPr lang="en-US" sz="2800" dirty="0">
                <a:latin typeface="Corbel" pitchFamily="34" charset="0"/>
              </a:rPr>
              <a:t> Rotating </a:t>
            </a:r>
            <a:r>
              <a:rPr lang="en-US" sz="2800" dirty="0" smtClean="0">
                <a:latin typeface="Corbel" pitchFamily="34" charset="0"/>
              </a:rPr>
              <a:t>weekly: Line leader, Caboose, etc…</a:t>
            </a:r>
            <a:endParaRPr lang="en-US" sz="2800" dirty="0">
              <a:latin typeface="Corbel" pitchFamily="34" charset="0"/>
            </a:endParaRPr>
          </a:p>
          <a:p>
            <a:pPr lvl="1"/>
            <a:endParaRPr lang="en-US" sz="2800" dirty="0" smtClean="0">
              <a:latin typeface="Corbel" pitchFamily="34" charset="0"/>
            </a:endParaRPr>
          </a:p>
          <a:p>
            <a:pPr lvl="1"/>
            <a:endParaRPr lang="en-US" sz="2800" dirty="0" smtClean="0">
              <a:latin typeface="Corbel" pitchFamily="34" charset="0"/>
            </a:endParaRPr>
          </a:p>
        </p:txBody>
      </p:sp>
      <p:pic>
        <p:nvPicPr>
          <p:cNvPr id="2" name="Picture 1"/>
          <p:cNvPicPr>
            <a:picLocks noChangeAspect="1"/>
          </p:cNvPicPr>
          <p:nvPr/>
        </p:nvPicPr>
        <p:blipFill>
          <a:blip r:embed="rId3"/>
          <a:stretch>
            <a:fillRect/>
          </a:stretch>
        </p:blipFill>
        <p:spPr>
          <a:xfrm>
            <a:off x="7391400" y="5383742"/>
            <a:ext cx="1600200" cy="1474258"/>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2200" y="304800"/>
            <a:ext cx="4565650" cy="923330"/>
          </a:xfrm>
          <a:prstGeom prst="rect">
            <a:avLst/>
          </a:prstGeom>
          <a:noFill/>
        </p:spPr>
        <p:txBody>
          <a:bodyPr wrap="square" rtlCol="0">
            <a:spAutoFit/>
          </a:bodyPr>
          <a:lstStyle/>
          <a:p>
            <a:pPr algn="ctr"/>
            <a:r>
              <a:rPr lang="en-US" sz="5400" dirty="0" smtClean="0">
                <a:latin typeface="+mn-lt"/>
              </a:rPr>
              <a:t>PAWS</a:t>
            </a:r>
            <a:endParaRPr lang="en-US" sz="5400" dirty="0">
              <a:latin typeface="+mn-lt"/>
            </a:endParaRPr>
          </a:p>
        </p:txBody>
      </p:sp>
      <p:sp>
        <p:nvSpPr>
          <p:cNvPr id="3" name="TextBox 2"/>
          <p:cNvSpPr txBox="1"/>
          <p:nvPr/>
        </p:nvSpPr>
        <p:spPr>
          <a:xfrm>
            <a:off x="1295400" y="1905000"/>
            <a:ext cx="6358106" cy="4462760"/>
          </a:xfrm>
          <a:prstGeom prst="rect">
            <a:avLst/>
          </a:prstGeom>
          <a:noFill/>
        </p:spPr>
        <p:txBody>
          <a:bodyPr wrap="none" rtlCol="0">
            <a:spAutoFit/>
          </a:bodyPr>
          <a:lstStyle/>
          <a:p>
            <a:r>
              <a:rPr lang="en-US" sz="3200" dirty="0" smtClean="0"/>
              <a:t>P – Be prepared   </a:t>
            </a:r>
          </a:p>
          <a:p>
            <a:r>
              <a:rPr lang="en-US" sz="2000" dirty="0"/>
              <a:t> </a:t>
            </a:r>
            <a:r>
              <a:rPr lang="en-US" sz="2000" dirty="0" smtClean="0"/>
              <a:t>          Prepare for success and keep materials ready</a:t>
            </a:r>
          </a:p>
          <a:p>
            <a:r>
              <a:rPr lang="en-US" sz="3200" dirty="0" smtClean="0">
                <a:latin typeface="Arial"/>
                <a:cs typeface="Arial"/>
              </a:rPr>
              <a:t>A -   Act Responsibly</a:t>
            </a:r>
          </a:p>
          <a:p>
            <a:r>
              <a:rPr lang="en-US" sz="3200" dirty="0" smtClean="0">
                <a:latin typeface="+mn-lt"/>
              </a:rPr>
              <a:t>       </a:t>
            </a:r>
            <a:r>
              <a:rPr lang="en-US" sz="2000" dirty="0" smtClean="0">
                <a:latin typeface="+mn-lt"/>
              </a:rPr>
              <a:t>   Focus to create quality work with on task actions</a:t>
            </a:r>
          </a:p>
          <a:p>
            <a:r>
              <a:rPr lang="en-US" sz="3200" dirty="0" smtClean="0">
                <a:latin typeface="Arial"/>
                <a:cs typeface="Arial"/>
              </a:rPr>
              <a:t>W – Work as a Team</a:t>
            </a:r>
          </a:p>
          <a:p>
            <a:r>
              <a:rPr lang="en-US" sz="3200" dirty="0" smtClean="0">
                <a:latin typeface="Arial"/>
                <a:cs typeface="Arial"/>
              </a:rPr>
              <a:t>       </a:t>
            </a:r>
            <a:r>
              <a:rPr lang="en-US" sz="2000" dirty="0" smtClean="0">
                <a:latin typeface="Arial"/>
                <a:cs typeface="Arial"/>
              </a:rPr>
              <a:t> Encourage others to do their best</a:t>
            </a:r>
          </a:p>
          <a:p>
            <a:r>
              <a:rPr lang="en-US" sz="3200" dirty="0" smtClean="0">
                <a:latin typeface="Arial"/>
                <a:cs typeface="Arial"/>
              </a:rPr>
              <a:t>S -  Show Respect</a:t>
            </a:r>
          </a:p>
          <a:p>
            <a:r>
              <a:rPr lang="en-US" sz="2000" dirty="0">
                <a:latin typeface="Arial"/>
                <a:cs typeface="Arial"/>
              </a:rPr>
              <a:t> </a:t>
            </a:r>
            <a:r>
              <a:rPr lang="en-US" sz="2000" dirty="0" smtClean="0">
                <a:latin typeface="Arial"/>
                <a:cs typeface="Arial"/>
              </a:rPr>
              <a:t>         Use good manners when speaking and listening</a:t>
            </a:r>
          </a:p>
          <a:p>
            <a:endParaRPr lang="en-US" sz="2000" dirty="0" smtClean="0">
              <a:latin typeface="Arial"/>
              <a:cs typeface="Arial"/>
            </a:endParaRPr>
          </a:p>
          <a:p>
            <a:endParaRPr lang="en-US" sz="3200" dirty="0">
              <a:latin typeface="Arial"/>
              <a:cs typeface="Arial"/>
            </a:endParaRPr>
          </a:p>
        </p:txBody>
      </p:sp>
      <p:pic>
        <p:nvPicPr>
          <p:cNvPr id="6" name="Picture 5"/>
          <p:cNvPicPr>
            <a:picLocks noChangeAspect="1"/>
          </p:cNvPicPr>
          <p:nvPr/>
        </p:nvPicPr>
        <p:blipFill>
          <a:blip r:embed="rId2"/>
          <a:stretch>
            <a:fillRect/>
          </a:stretch>
        </p:blipFill>
        <p:spPr>
          <a:xfrm>
            <a:off x="5867400" y="228600"/>
            <a:ext cx="1660393" cy="1529714"/>
          </a:xfrm>
          <a:prstGeom prst="rect">
            <a:avLst/>
          </a:prstGeom>
        </p:spPr>
      </p:pic>
    </p:spTree>
    <p:extLst>
      <p:ext uri="{BB962C8B-B14F-4D97-AF65-F5344CB8AC3E}">
        <p14:creationId xmlns:p14="http://schemas.microsoft.com/office/powerpoint/2010/main" val="114931352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391400" y="5243336"/>
            <a:ext cx="1752600" cy="1614664"/>
          </a:xfrm>
          <a:prstGeom prst="rect">
            <a:avLst/>
          </a:prstGeom>
        </p:spPr>
      </p:pic>
      <p:sp>
        <p:nvSpPr>
          <p:cNvPr id="3" name="TextBox 2"/>
          <p:cNvSpPr txBox="1"/>
          <p:nvPr/>
        </p:nvSpPr>
        <p:spPr>
          <a:xfrm rot="5400000">
            <a:off x="-2086423" y="3442165"/>
            <a:ext cx="6001644" cy="304800"/>
          </a:xfrm>
          <a:prstGeom prst="rect">
            <a:avLst/>
          </a:prstGeom>
          <a:noFill/>
        </p:spPr>
        <p:txBody>
          <a:bodyPr vert="vert270" wrap="square" rtlCol="0">
            <a:spAutoFit/>
          </a:bodyPr>
          <a:lstStyle/>
          <a:p>
            <a:r>
              <a:rPr lang="en-US" dirty="0" smtClean="0"/>
              <a:t>BEHAV</a:t>
            </a:r>
          </a:p>
          <a:p>
            <a:r>
              <a:rPr lang="en-US" dirty="0" smtClean="0"/>
              <a:t>IOR</a:t>
            </a:r>
          </a:p>
          <a:p>
            <a:endParaRPr lang="en-US" dirty="0" smtClean="0"/>
          </a:p>
          <a:p>
            <a:r>
              <a:rPr lang="en-US" dirty="0" smtClean="0"/>
              <a:t>EXPECTAT</a:t>
            </a:r>
          </a:p>
          <a:p>
            <a:r>
              <a:rPr lang="en-US" dirty="0" smtClean="0"/>
              <a:t>IONS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552472788"/>
              </p:ext>
            </p:extLst>
          </p:nvPr>
        </p:nvGraphicFramePr>
        <p:xfrm>
          <a:off x="1600201" y="593742"/>
          <a:ext cx="4923182" cy="5902926"/>
        </p:xfrm>
        <a:graphic>
          <a:graphicData uri="http://schemas.openxmlformats.org/drawingml/2006/table">
            <a:tbl>
              <a:tblPr firstRow="1" firstCol="1" bandRow="1"/>
              <a:tblGrid>
                <a:gridCol w="1265960"/>
                <a:gridCol w="3657222"/>
              </a:tblGrid>
              <a:tr h="794508">
                <a:tc>
                  <a:txBody>
                    <a:bodyPr/>
                    <a:lstStyle/>
                    <a:p>
                      <a:pPr marL="0" marR="0" algn="ctr">
                        <a:lnSpc>
                          <a:spcPct val="115000"/>
                        </a:lnSpc>
                        <a:spcBef>
                          <a:spcPts val="0"/>
                        </a:spcBef>
                        <a:spcAft>
                          <a:spcPts val="0"/>
                        </a:spcAft>
                      </a:pPr>
                      <a:r>
                        <a:rPr lang="en-US" sz="700" dirty="0">
                          <a:effectLst/>
                          <a:latin typeface="Calibri"/>
                          <a:ea typeface="Times New Roman"/>
                          <a:cs typeface="Times New Roman"/>
                        </a:rPr>
                        <a:t>Purple                                       Super Student!</a:t>
                      </a:r>
                      <a:endParaRPr lang="en-US" sz="700" dirty="0">
                        <a:effectLst/>
                        <a:latin typeface="Calibri"/>
                        <a:ea typeface="Calibri"/>
                        <a:cs typeface="Times New Roman"/>
                      </a:endParaRPr>
                    </a:p>
                  </a:txBody>
                  <a:tcPr marL="40892" marR="408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nSpc>
                          <a:spcPct val="115000"/>
                        </a:lnSpc>
                        <a:spcBef>
                          <a:spcPts val="0"/>
                        </a:spcBef>
                        <a:spcAft>
                          <a:spcPts val="0"/>
                        </a:spcAft>
                      </a:pPr>
                      <a:r>
                        <a:rPr lang="en-US" sz="700">
                          <a:solidFill>
                            <a:schemeClr val="tx1"/>
                          </a:solidFill>
                          <a:effectLst/>
                          <a:latin typeface="Calibri"/>
                          <a:ea typeface="Times New Roman"/>
                          <a:cs typeface="Times New Roman"/>
                        </a:rPr>
                        <a:t>Students who reach the Purple level will be rewarded for their positive choices by having their "Making Wise Choices" Punch Card stamped twice and receiving a PAW ticket to place in the weekly school wide drawing to win prizes. </a:t>
                      </a:r>
                      <a:endParaRPr lang="en-US" sz="700">
                        <a:solidFill>
                          <a:schemeClr val="tx1"/>
                        </a:solidFill>
                        <a:effectLst/>
                        <a:latin typeface="Calibri"/>
                        <a:ea typeface="Calibri"/>
                        <a:cs typeface="Times New Roman"/>
                      </a:endParaRPr>
                    </a:p>
                  </a:txBody>
                  <a:tcPr marL="40892" marR="408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3781">
                <a:tc>
                  <a:txBody>
                    <a:bodyPr/>
                    <a:lstStyle/>
                    <a:p>
                      <a:pPr marL="0" marR="0" algn="ctr">
                        <a:lnSpc>
                          <a:spcPct val="115000"/>
                        </a:lnSpc>
                        <a:spcBef>
                          <a:spcPts val="0"/>
                        </a:spcBef>
                        <a:spcAft>
                          <a:spcPts val="0"/>
                        </a:spcAft>
                      </a:pPr>
                      <a:r>
                        <a:rPr lang="en-US" sz="700" dirty="0">
                          <a:effectLst/>
                          <a:latin typeface="Calibri"/>
                          <a:ea typeface="Times New Roman"/>
                          <a:cs typeface="Times New Roman"/>
                        </a:rPr>
                        <a:t>Pink                              </a:t>
                      </a:r>
                      <a:endParaRPr lang="en-US" sz="700" dirty="0" smtClean="0">
                        <a:effectLst/>
                        <a:latin typeface="Calibri"/>
                        <a:ea typeface="Times New Roman"/>
                        <a:cs typeface="Times New Roman"/>
                      </a:endParaRPr>
                    </a:p>
                    <a:p>
                      <a:pPr marL="0" marR="0" algn="ctr">
                        <a:lnSpc>
                          <a:spcPct val="115000"/>
                        </a:lnSpc>
                        <a:spcBef>
                          <a:spcPts val="0"/>
                        </a:spcBef>
                        <a:spcAft>
                          <a:spcPts val="0"/>
                        </a:spcAft>
                      </a:pPr>
                      <a:r>
                        <a:rPr lang="en-US" sz="700" dirty="0" smtClean="0">
                          <a:effectLst/>
                          <a:latin typeface="Calibri"/>
                          <a:ea typeface="Times New Roman"/>
                          <a:cs typeface="Times New Roman"/>
                        </a:rPr>
                        <a:t>       </a:t>
                      </a:r>
                      <a:r>
                        <a:rPr lang="en-US" sz="700" dirty="0">
                          <a:effectLst/>
                          <a:latin typeface="Calibri"/>
                          <a:ea typeface="Times New Roman"/>
                          <a:cs typeface="Times New Roman"/>
                        </a:rPr>
                        <a:t>Way to Go!</a:t>
                      </a:r>
                      <a:endParaRPr lang="en-US" sz="700" dirty="0">
                        <a:effectLst/>
                        <a:latin typeface="Calibri"/>
                        <a:ea typeface="Calibri"/>
                        <a:cs typeface="Times New Roman"/>
                      </a:endParaRPr>
                    </a:p>
                  </a:txBody>
                  <a:tcPr marL="40892" marR="408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66"/>
                    </a:solidFill>
                  </a:tcPr>
                </a:tc>
                <a:tc>
                  <a:txBody>
                    <a:bodyPr/>
                    <a:lstStyle/>
                    <a:p>
                      <a:pPr marL="0" marR="0">
                        <a:lnSpc>
                          <a:spcPct val="115000"/>
                        </a:lnSpc>
                        <a:spcBef>
                          <a:spcPts val="0"/>
                        </a:spcBef>
                        <a:spcAft>
                          <a:spcPts val="0"/>
                        </a:spcAft>
                      </a:pPr>
                      <a:r>
                        <a:rPr lang="en-US" sz="700">
                          <a:solidFill>
                            <a:schemeClr val="tx1"/>
                          </a:solidFill>
                          <a:effectLst/>
                          <a:latin typeface="Calibri"/>
                          <a:ea typeface="Times New Roman"/>
                          <a:cs typeface="Times New Roman"/>
                        </a:rPr>
                        <a:t>Students who continue to make positive choices move up to the pink level.  They are one step closer to reaching the Super Student level.  The will receive a stamp on their "Making Wise Choices" Punch Card.</a:t>
                      </a:r>
                      <a:endParaRPr lang="en-US" sz="700">
                        <a:solidFill>
                          <a:schemeClr val="tx1"/>
                        </a:solidFill>
                        <a:effectLst/>
                        <a:latin typeface="Calibri"/>
                        <a:ea typeface="Calibri"/>
                        <a:cs typeface="Times New Roman"/>
                      </a:endParaRPr>
                    </a:p>
                  </a:txBody>
                  <a:tcPr marL="40892" marR="408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4508">
                <a:tc>
                  <a:txBody>
                    <a:bodyPr/>
                    <a:lstStyle/>
                    <a:p>
                      <a:pPr marL="0" marR="0" algn="ctr">
                        <a:lnSpc>
                          <a:spcPct val="115000"/>
                        </a:lnSpc>
                        <a:spcBef>
                          <a:spcPts val="0"/>
                        </a:spcBef>
                        <a:spcAft>
                          <a:spcPts val="0"/>
                        </a:spcAft>
                      </a:pPr>
                      <a:r>
                        <a:rPr lang="en-US" sz="700">
                          <a:effectLst/>
                          <a:latin typeface="Calibri"/>
                          <a:ea typeface="Times New Roman"/>
                          <a:cs typeface="Times New Roman"/>
                        </a:rPr>
                        <a:t>Blue                                          Excellent Effort!</a:t>
                      </a:r>
                      <a:endParaRPr lang="en-US" sz="700">
                        <a:effectLst/>
                        <a:latin typeface="Calibri"/>
                        <a:ea typeface="Calibri"/>
                        <a:cs typeface="Times New Roman"/>
                      </a:endParaRPr>
                    </a:p>
                  </a:txBody>
                  <a:tcPr marL="40892" marR="408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nSpc>
                          <a:spcPct val="115000"/>
                        </a:lnSpc>
                        <a:spcBef>
                          <a:spcPts val="0"/>
                        </a:spcBef>
                        <a:spcAft>
                          <a:spcPts val="0"/>
                        </a:spcAft>
                      </a:pPr>
                      <a:r>
                        <a:rPr lang="en-US" sz="700">
                          <a:solidFill>
                            <a:schemeClr val="tx1"/>
                          </a:solidFill>
                          <a:effectLst/>
                          <a:latin typeface="Calibri"/>
                          <a:ea typeface="Times New Roman"/>
                          <a:cs typeface="Times New Roman"/>
                        </a:rPr>
                        <a:t>Students who make positive choices will receive positive reinforcement and move up their clip to blue.</a:t>
                      </a:r>
                      <a:endParaRPr lang="en-US" sz="700">
                        <a:solidFill>
                          <a:schemeClr val="tx1"/>
                        </a:solidFill>
                        <a:effectLst/>
                        <a:latin typeface="Calibri"/>
                        <a:ea typeface="Calibri"/>
                        <a:cs typeface="Times New Roman"/>
                      </a:endParaRPr>
                    </a:p>
                  </a:txBody>
                  <a:tcPr marL="40892" marR="408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0876">
                <a:tc>
                  <a:txBody>
                    <a:bodyPr/>
                    <a:lstStyle/>
                    <a:p>
                      <a:pPr marL="0" marR="0" algn="ctr">
                        <a:lnSpc>
                          <a:spcPct val="115000"/>
                        </a:lnSpc>
                        <a:spcBef>
                          <a:spcPts val="0"/>
                        </a:spcBef>
                        <a:spcAft>
                          <a:spcPts val="0"/>
                        </a:spcAft>
                      </a:pPr>
                      <a:r>
                        <a:rPr lang="en-US" sz="700">
                          <a:effectLst/>
                          <a:latin typeface="Calibri"/>
                          <a:ea typeface="Times New Roman"/>
                          <a:cs typeface="Times New Roman"/>
                        </a:rPr>
                        <a:t>Green                                                  Ready to Learn!</a:t>
                      </a:r>
                      <a:endParaRPr lang="en-US" sz="700">
                        <a:effectLst/>
                        <a:latin typeface="Calibri"/>
                        <a:ea typeface="Calibri"/>
                        <a:cs typeface="Times New Roman"/>
                      </a:endParaRPr>
                    </a:p>
                  </a:txBody>
                  <a:tcPr marL="40892" marR="408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FF00"/>
                    </a:solidFill>
                  </a:tcPr>
                </a:tc>
                <a:tc>
                  <a:txBody>
                    <a:bodyPr/>
                    <a:lstStyle/>
                    <a:p>
                      <a:pPr marL="0" marR="0">
                        <a:lnSpc>
                          <a:spcPct val="115000"/>
                        </a:lnSpc>
                        <a:spcBef>
                          <a:spcPts val="0"/>
                        </a:spcBef>
                        <a:spcAft>
                          <a:spcPts val="0"/>
                        </a:spcAft>
                      </a:pPr>
                      <a:r>
                        <a:rPr lang="en-US" sz="700">
                          <a:solidFill>
                            <a:schemeClr val="tx1"/>
                          </a:solidFill>
                          <a:effectLst/>
                          <a:latin typeface="Calibri"/>
                          <a:ea typeface="Times New Roman"/>
                          <a:cs typeface="Times New Roman"/>
                        </a:rPr>
                        <a:t>Everyone starts the day "Ready to Learn"!  Students can "clip up" or "clip down" or stay there throughout the day depending on their behavior choices. </a:t>
                      </a:r>
                      <a:endParaRPr lang="en-US" sz="700">
                        <a:solidFill>
                          <a:schemeClr val="tx1"/>
                        </a:solidFill>
                        <a:effectLst/>
                        <a:latin typeface="Calibri"/>
                        <a:ea typeface="Calibri"/>
                        <a:cs typeface="Times New Roman"/>
                      </a:endParaRPr>
                    </a:p>
                  </a:txBody>
                  <a:tcPr marL="40892" marR="408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9963">
                <a:tc>
                  <a:txBody>
                    <a:bodyPr/>
                    <a:lstStyle/>
                    <a:p>
                      <a:pPr marL="0" marR="0" algn="ctr">
                        <a:lnSpc>
                          <a:spcPct val="115000"/>
                        </a:lnSpc>
                        <a:spcBef>
                          <a:spcPts val="0"/>
                        </a:spcBef>
                        <a:spcAft>
                          <a:spcPts val="0"/>
                        </a:spcAft>
                      </a:pPr>
                      <a:r>
                        <a:rPr lang="en-US" sz="700">
                          <a:solidFill>
                            <a:srgbClr val="000000"/>
                          </a:solidFill>
                          <a:effectLst/>
                          <a:latin typeface="Calibri"/>
                          <a:ea typeface="Times New Roman"/>
                          <a:cs typeface="Times New Roman"/>
                        </a:rPr>
                        <a:t>Yellow                                        Make Better Choices</a:t>
                      </a:r>
                      <a:endParaRPr lang="en-US" sz="700">
                        <a:effectLst/>
                        <a:latin typeface="Calibri"/>
                        <a:ea typeface="Calibri"/>
                        <a:cs typeface="Times New Roman"/>
                      </a:endParaRPr>
                    </a:p>
                  </a:txBody>
                  <a:tcPr marL="40892" marR="408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700">
                          <a:solidFill>
                            <a:schemeClr val="tx1"/>
                          </a:solidFill>
                          <a:effectLst/>
                          <a:latin typeface="Calibri"/>
                          <a:ea typeface="Times New Roman"/>
                          <a:cs typeface="Times New Roman"/>
                        </a:rPr>
                        <a:t>Students who receive more than 1 warning will move their clip down to yellow.  This serves as a reminder to students to think about the choices they are making. </a:t>
                      </a:r>
                      <a:endParaRPr lang="en-US" sz="700">
                        <a:solidFill>
                          <a:schemeClr val="tx1"/>
                        </a:solidFill>
                        <a:effectLst/>
                        <a:latin typeface="Calibri"/>
                        <a:ea typeface="Calibri"/>
                        <a:cs typeface="Times New Roman"/>
                      </a:endParaRPr>
                    </a:p>
                  </a:txBody>
                  <a:tcPr marL="40892" marR="408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4645">
                <a:tc>
                  <a:txBody>
                    <a:bodyPr/>
                    <a:lstStyle/>
                    <a:p>
                      <a:pPr marL="0" marR="0" algn="ctr">
                        <a:lnSpc>
                          <a:spcPct val="115000"/>
                        </a:lnSpc>
                        <a:spcBef>
                          <a:spcPts val="0"/>
                        </a:spcBef>
                        <a:spcAft>
                          <a:spcPts val="0"/>
                        </a:spcAft>
                      </a:pPr>
                      <a:r>
                        <a:rPr lang="en-US" sz="700">
                          <a:solidFill>
                            <a:srgbClr val="000000"/>
                          </a:solidFill>
                          <a:effectLst/>
                          <a:latin typeface="Calibri"/>
                          <a:ea typeface="Times New Roman"/>
                          <a:cs typeface="Times New Roman"/>
                        </a:rPr>
                        <a:t>Orange                              Teacher's Choice</a:t>
                      </a:r>
                      <a:endParaRPr lang="en-US" sz="700">
                        <a:effectLst/>
                        <a:latin typeface="Calibri"/>
                        <a:ea typeface="Calibri"/>
                        <a:cs typeface="Times New Roman"/>
                      </a:endParaRPr>
                    </a:p>
                  </a:txBody>
                  <a:tcPr marL="40892" marR="408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00"/>
                    </a:solidFill>
                  </a:tcPr>
                </a:tc>
                <a:tc>
                  <a:txBody>
                    <a:bodyPr/>
                    <a:lstStyle/>
                    <a:p>
                      <a:pPr marL="0" marR="0">
                        <a:lnSpc>
                          <a:spcPct val="115000"/>
                        </a:lnSpc>
                        <a:spcBef>
                          <a:spcPts val="0"/>
                        </a:spcBef>
                        <a:spcAft>
                          <a:spcPts val="0"/>
                        </a:spcAft>
                      </a:pPr>
                      <a:r>
                        <a:rPr lang="en-US" sz="700">
                          <a:solidFill>
                            <a:schemeClr val="tx1"/>
                          </a:solidFill>
                          <a:effectLst/>
                          <a:latin typeface="Calibri"/>
                          <a:ea typeface="Times New Roman"/>
                          <a:cs typeface="Times New Roman"/>
                        </a:rPr>
                        <a:t>Students, who continue to make poor choices, will move their clip down to orange.  We will have a private conversation to discuss how to make better choices.  Also, a consequence that is appropriate for the choices that were made will be determined.  Different choices require different consequences.  Every child is different so consequences will vary depending on the child and the choices that were made.                                                                                            </a:t>
                      </a:r>
                      <a:endParaRPr lang="en-US" sz="700">
                        <a:solidFill>
                          <a:schemeClr val="tx1"/>
                        </a:solidFill>
                        <a:effectLst/>
                        <a:latin typeface="Calibri"/>
                        <a:ea typeface="Calibri"/>
                        <a:cs typeface="Times New Roman"/>
                      </a:endParaRPr>
                    </a:p>
                  </a:txBody>
                  <a:tcPr marL="40892" marR="408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4645">
                <a:tc>
                  <a:txBody>
                    <a:bodyPr/>
                    <a:lstStyle/>
                    <a:p>
                      <a:pPr marL="0" marR="0" algn="ctr">
                        <a:lnSpc>
                          <a:spcPct val="115000"/>
                        </a:lnSpc>
                        <a:spcBef>
                          <a:spcPts val="0"/>
                        </a:spcBef>
                        <a:spcAft>
                          <a:spcPts val="0"/>
                        </a:spcAft>
                      </a:pPr>
                      <a:r>
                        <a:rPr lang="en-US" sz="700">
                          <a:solidFill>
                            <a:srgbClr val="000000"/>
                          </a:solidFill>
                          <a:effectLst/>
                          <a:latin typeface="Calibri"/>
                          <a:ea typeface="Times New Roman"/>
                          <a:cs typeface="Times New Roman"/>
                        </a:rPr>
                        <a:t>Red                                               Parent Contact</a:t>
                      </a:r>
                      <a:endParaRPr lang="en-US" sz="700">
                        <a:effectLst/>
                        <a:latin typeface="Calibri"/>
                        <a:ea typeface="Calibri"/>
                        <a:cs typeface="Times New Roman"/>
                      </a:endParaRPr>
                    </a:p>
                  </a:txBody>
                  <a:tcPr marL="40892" marR="408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r>
                        <a:rPr lang="en-US" sz="700" dirty="0">
                          <a:solidFill>
                            <a:schemeClr val="tx1"/>
                          </a:solidFill>
                          <a:effectLst/>
                          <a:latin typeface="Calibri"/>
                          <a:ea typeface="Times New Roman"/>
                          <a:cs typeface="Times New Roman"/>
                        </a:rPr>
                        <a:t>Students who are asked to go to the office for a behavior choice will leave with the color red on their chart.  Parents will be contacted via telephone and/or a note depending on the severity of the behavioral choice.  This level may require the intervention of administration.                                                                                                                  *This is usually due to a behavior choice that is a safety concern, aggressive, or is repeatedly non-compliant</a:t>
                      </a:r>
                      <a:endParaRPr lang="en-US" sz="700" dirty="0">
                        <a:solidFill>
                          <a:schemeClr val="tx1"/>
                        </a:solidFill>
                        <a:effectLst/>
                        <a:latin typeface="Calibri"/>
                        <a:ea typeface="Calibri"/>
                        <a:cs typeface="Times New Roman"/>
                      </a:endParaRPr>
                    </a:p>
                  </a:txBody>
                  <a:tcPr marL="40892" marR="4089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28600"/>
            <a:ext cx="9144000" cy="1107996"/>
          </a:xfrm>
          <a:prstGeom prst="rect">
            <a:avLst/>
          </a:prstGeom>
          <a:noFill/>
        </p:spPr>
        <p:txBody>
          <a:bodyPr>
            <a:spAutoFit/>
          </a:bodyPr>
          <a:lstStyle/>
          <a:p>
            <a:pPr algn="ctr" fontAlgn="auto">
              <a:spcBef>
                <a:spcPts val="0"/>
              </a:spcBef>
              <a:spcAft>
                <a:spcPts val="0"/>
              </a:spcAft>
              <a:defRPr/>
            </a:pPr>
            <a:r>
              <a:rPr lang="en-US" sz="6600" dirty="0" smtClean="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rPr>
              <a:t>Pathways to Literacy</a:t>
            </a:r>
            <a:endParaRPr lang="en-US" sz="6600" dirty="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endParaRPr>
          </a:p>
        </p:txBody>
      </p:sp>
      <p:sp>
        <p:nvSpPr>
          <p:cNvPr id="11268" name="TextBox 5"/>
          <p:cNvSpPr txBox="1">
            <a:spLocks noChangeArrowheads="1"/>
          </p:cNvSpPr>
          <p:nvPr/>
        </p:nvSpPr>
        <p:spPr bwMode="auto">
          <a:xfrm>
            <a:off x="533400" y="1225550"/>
            <a:ext cx="3657600" cy="5755422"/>
          </a:xfrm>
          <a:prstGeom prst="rect">
            <a:avLst/>
          </a:prstGeom>
          <a:noFill/>
          <a:ln w="9525">
            <a:noFill/>
            <a:miter lim="800000"/>
            <a:headEnd/>
            <a:tailEnd/>
          </a:ln>
        </p:spPr>
        <p:txBody>
          <a:bodyPr>
            <a:spAutoFit/>
          </a:bodyPr>
          <a:lstStyle/>
          <a:p>
            <a:pPr>
              <a:buFont typeface="Wingdings" pitchFamily="2" charset="2"/>
              <a:buChar char="§"/>
            </a:pPr>
            <a:r>
              <a:rPr lang="en-US" sz="2800" dirty="0">
                <a:latin typeface="Corbel" pitchFamily="34" charset="0"/>
              </a:rPr>
              <a:t> </a:t>
            </a:r>
            <a:r>
              <a:rPr lang="en-US" sz="2800" dirty="0" smtClean="0">
                <a:latin typeface="Corbel" pitchFamily="34" charset="0"/>
              </a:rPr>
              <a:t>Shared Reading</a:t>
            </a:r>
          </a:p>
          <a:p>
            <a:pPr lvl="1">
              <a:buFont typeface="Wingdings" pitchFamily="2" charset="2"/>
              <a:buChar char="Ø"/>
            </a:pPr>
            <a:r>
              <a:rPr lang="en-US" sz="1600" dirty="0" smtClean="0">
                <a:latin typeface="Corbel" pitchFamily="34" charset="0"/>
              </a:rPr>
              <a:t> weekly poem or article</a:t>
            </a:r>
          </a:p>
          <a:p>
            <a:pPr lvl="1">
              <a:buFont typeface="Wingdings" pitchFamily="2" charset="2"/>
              <a:buChar char="Ø"/>
            </a:pPr>
            <a:r>
              <a:rPr lang="en-US" sz="1600" dirty="0" smtClean="0">
                <a:latin typeface="Corbel" pitchFamily="34" charset="0"/>
              </a:rPr>
              <a:t>skills &amp;  sight word review</a:t>
            </a:r>
          </a:p>
          <a:p>
            <a:pPr lvl="1">
              <a:buFont typeface="Wingdings" pitchFamily="2" charset="2"/>
              <a:buChar char="Ø"/>
            </a:pPr>
            <a:r>
              <a:rPr lang="en-US" sz="1600" dirty="0" smtClean="0">
                <a:latin typeface="Corbel" pitchFamily="34" charset="0"/>
              </a:rPr>
              <a:t> fluency &amp; expression</a:t>
            </a:r>
          </a:p>
          <a:p>
            <a:pPr>
              <a:buFont typeface="Wingdings" pitchFamily="2" charset="2"/>
              <a:buChar char="§"/>
            </a:pPr>
            <a:r>
              <a:rPr lang="en-US" sz="2800" dirty="0" smtClean="0">
                <a:latin typeface="Corbel" pitchFamily="34" charset="0"/>
              </a:rPr>
              <a:t> Word Study</a:t>
            </a:r>
            <a:endParaRPr lang="en-US" sz="1600" dirty="0" smtClean="0">
              <a:latin typeface="Corbel" pitchFamily="34" charset="0"/>
            </a:endParaRPr>
          </a:p>
          <a:p>
            <a:pPr lvl="1">
              <a:buFont typeface="Wingdings" pitchFamily="2" charset="2"/>
              <a:buChar char="Ø"/>
            </a:pPr>
            <a:r>
              <a:rPr lang="en-US" sz="1600" dirty="0" smtClean="0">
                <a:latin typeface="Corbel" pitchFamily="34" charset="0"/>
              </a:rPr>
              <a:t>Research based developmental spelling program</a:t>
            </a:r>
          </a:p>
          <a:p>
            <a:pPr lvl="1">
              <a:buFont typeface="Wingdings" pitchFamily="2" charset="2"/>
              <a:buChar char="Ø"/>
            </a:pPr>
            <a:r>
              <a:rPr lang="en-US" sz="1600" dirty="0" smtClean="0">
                <a:latin typeface="Corbel" pitchFamily="34" charset="0"/>
              </a:rPr>
              <a:t> spelling patterns</a:t>
            </a:r>
          </a:p>
          <a:p>
            <a:pPr lvl="1">
              <a:buFont typeface="Wingdings" pitchFamily="2" charset="2"/>
              <a:buChar char="Ø"/>
            </a:pPr>
            <a:r>
              <a:rPr lang="en-US" sz="1600" dirty="0" smtClean="0">
                <a:latin typeface="Corbel" pitchFamily="34" charset="0"/>
              </a:rPr>
              <a:t>application to new words in all written work</a:t>
            </a:r>
          </a:p>
          <a:p>
            <a:pPr>
              <a:buFont typeface="Wingdings" pitchFamily="2" charset="2"/>
              <a:buChar char="§"/>
            </a:pPr>
            <a:r>
              <a:rPr lang="en-US" sz="2800" dirty="0" smtClean="0">
                <a:latin typeface="Corbel" pitchFamily="34" charset="0"/>
              </a:rPr>
              <a:t> Read Aloud</a:t>
            </a:r>
          </a:p>
          <a:p>
            <a:pPr lvl="1">
              <a:buFont typeface="Wingdings" pitchFamily="2" charset="2"/>
              <a:buChar char="Ø"/>
            </a:pPr>
            <a:r>
              <a:rPr lang="en-US" sz="1600" dirty="0" smtClean="0">
                <a:latin typeface="Corbel" pitchFamily="34" charset="0"/>
              </a:rPr>
              <a:t> comprehension strategies</a:t>
            </a:r>
          </a:p>
          <a:p>
            <a:pPr lvl="1">
              <a:buFont typeface="Wingdings" pitchFamily="2" charset="2"/>
              <a:buChar char="Ø"/>
            </a:pPr>
            <a:r>
              <a:rPr lang="en-US" sz="1600" dirty="0" smtClean="0">
                <a:latin typeface="Corbel" pitchFamily="34" charset="0"/>
              </a:rPr>
              <a:t> literary elements</a:t>
            </a:r>
          </a:p>
          <a:p>
            <a:pPr lvl="1">
              <a:buFont typeface="Wingdings" pitchFamily="2" charset="2"/>
              <a:buChar char="Ø"/>
            </a:pPr>
            <a:r>
              <a:rPr lang="en-US" sz="1600" dirty="0" smtClean="0">
                <a:latin typeface="Corbel" pitchFamily="34" charset="0"/>
              </a:rPr>
              <a:t> fluency &amp; expression</a:t>
            </a:r>
          </a:p>
          <a:p>
            <a:pPr>
              <a:buFont typeface="Wingdings" pitchFamily="2" charset="2"/>
              <a:buChar char="§"/>
            </a:pPr>
            <a:r>
              <a:rPr lang="en-US" sz="2800" dirty="0" smtClean="0">
                <a:latin typeface="Corbel" pitchFamily="34" charset="0"/>
              </a:rPr>
              <a:t> Writer’s Workshop</a:t>
            </a:r>
          </a:p>
          <a:p>
            <a:pPr lvl="1">
              <a:buFont typeface="Wingdings" pitchFamily="2" charset="2"/>
              <a:buChar char="Ø"/>
            </a:pPr>
            <a:r>
              <a:rPr lang="en-US" sz="1600" dirty="0" smtClean="0">
                <a:latin typeface="Corbel" pitchFamily="34" charset="0"/>
              </a:rPr>
              <a:t> </a:t>
            </a:r>
            <a:r>
              <a:rPr lang="en-US" sz="1600" dirty="0" smtClean="0">
                <a:solidFill>
                  <a:srgbClr val="FF0000"/>
                </a:solidFill>
                <a:latin typeface="Corbel" pitchFamily="34" charset="0"/>
              </a:rPr>
              <a:t>kid spelling</a:t>
            </a:r>
          </a:p>
          <a:p>
            <a:pPr lvl="1">
              <a:buFont typeface="Wingdings" pitchFamily="2" charset="2"/>
              <a:buChar char="Ø"/>
            </a:pPr>
            <a:r>
              <a:rPr lang="en-US" sz="1600" dirty="0" smtClean="0">
                <a:latin typeface="Corbel" pitchFamily="34" charset="0"/>
              </a:rPr>
              <a:t> “two thumbs up”</a:t>
            </a:r>
          </a:p>
          <a:p>
            <a:pPr lvl="1">
              <a:buFont typeface="Wingdings" pitchFamily="2" charset="2"/>
              <a:buChar char="Ø"/>
            </a:pPr>
            <a:r>
              <a:rPr lang="en-US" sz="1600" dirty="0" smtClean="0">
                <a:latin typeface="Corbel" pitchFamily="34" charset="0"/>
              </a:rPr>
              <a:t> mini-lessons everyday</a:t>
            </a:r>
          </a:p>
          <a:p>
            <a:pPr lvl="1">
              <a:buFont typeface="Wingdings" pitchFamily="2" charset="2"/>
              <a:buChar char="Ø"/>
            </a:pPr>
            <a:r>
              <a:rPr lang="en-US" sz="1600" dirty="0" smtClean="0">
                <a:latin typeface="Corbel" pitchFamily="34" charset="0"/>
              </a:rPr>
              <a:t>conferences with teacher</a:t>
            </a:r>
          </a:p>
          <a:p>
            <a:pPr lvl="1">
              <a:buFont typeface="Wingdings" pitchFamily="2" charset="2"/>
              <a:buChar char="Ø"/>
            </a:pPr>
            <a:endParaRPr lang="en-US" sz="1600" dirty="0" smtClean="0">
              <a:latin typeface="Corbel" pitchFamily="34" charset="0"/>
            </a:endParaRPr>
          </a:p>
        </p:txBody>
      </p:sp>
      <p:sp>
        <p:nvSpPr>
          <p:cNvPr id="11269" name="TextBox 6"/>
          <p:cNvSpPr txBox="1">
            <a:spLocks noChangeArrowheads="1"/>
          </p:cNvSpPr>
          <p:nvPr/>
        </p:nvSpPr>
        <p:spPr bwMode="auto">
          <a:xfrm>
            <a:off x="4191000" y="1225550"/>
            <a:ext cx="4267200" cy="5139869"/>
          </a:xfrm>
          <a:prstGeom prst="rect">
            <a:avLst/>
          </a:prstGeom>
          <a:noFill/>
          <a:ln w="9525">
            <a:noFill/>
            <a:miter lim="800000"/>
            <a:headEnd/>
            <a:tailEnd/>
          </a:ln>
        </p:spPr>
        <p:txBody>
          <a:bodyPr>
            <a:spAutoFit/>
          </a:bodyPr>
          <a:lstStyle/>
          <a:p>
            <a:pPr>
              <a:buFont typeface="Wingdings" pitchFamily="2" charset="2"/>
              <a:buChar char="§"/>
            </a:pPr>
            <a:r>
              <a:rPr lang="en-US" sz="2800" dirty="0">
                <a:latin typeface="Corbel" pitchFamily="34" charset="0"/>
              </a:rPr>
              <a:t> </a:t>
            </a:r>
            <a:r>
              <a:rPr lang="en-US" sz="2800" dirty="0" smtClean="0">
                <a:latin typeface="Corbel" pitchFamily="34" charset="0"/>
              </a:rPr>
              <a:t>Guided Reading</a:t>
            </a:r>
          </a:p>
          <a:p>
            <a:pPr lvl="1">
              <a:buFont typeface="Wingdings" pitchFamily="2" charset="2"/>
              <a:buChar char="Ø"/>
            </a:pPr>
            <a:r>
              <a:rPr lang="en-US" sz="1600" dirty="0" smtClean="0">
                <a:latin typeface="Corbel" pitchFamily="34" charset="0"/>
              </a:rPr>
              <a:t>  small teacher groups</a:t>
            </a:r>
          </a:p>
          <a:p>
            <a:pPr lvl="1">
              <a:buFont typeface="Wingdings" pitchFamily="2" charset="2"/>
              <a:buChar char="Ø"/>
            </a:pPr>
            <a:r>
              <a:rPr lang="en-US" sz="1600" dirty="0" smtClean="0">
                <a:latin typeface="Corbel" pitchFamily="34" charset="0"/>
              </a:rPr>
              <a:t> 2-3 times per week</a:t>
            </a:r>
          </a:p>
          <a:p>
            <a:pPr lvl="1">
              <a:buFont typeface="Wingdings" pitchFamily="2" charset="2"/>
              <a:buChar char="Ø"/>
            </a:pPr>
            <a:r>
              <a:rPr lang="en-US" sz="1600" dirty="0" smtClean="0">
                <a:latin typeface="Corbel" pitchFamily="34" charset="0"/>
              </a:rPr>
              <a:t> </a:t>
            </a:r>
            <a:r>
              <a:rPr lang="en-US" sz="1600" dirty="0" smtClean="0">
                <a:solidFill>
                  <a:srgbClr val="FF0000"/>
                </a:solidFill>
                <a:latin typeface="Corbel" pitchFamily="34" charset="0"/>
              </a:rPr>
              <a:t>fluency &amp; expression</a:t>
            </a:r>
          </a:p>
          <a:p>
            <a:pPr lvl="1">
              <a:buFont typeface="Wingdings" pitchFamily="2" charset="2"/>
              <a:buChar char="Ø"/>
            </a:pPr>
            <a:r>
              <a:rPr lang="en-US" sz="1600" dirty="0" smtClean="0">
                <a:latin typeface="Corbel" pitchFamily="34" charset="0"/>
              </a:rPr>
              <a:t> </a:t>
            </a:r>
            <a:r>
              <a:rPr lang="en-US" sz="1600" dirty="0" smtClean="0">
                <a:solidFill>
                  <a:srgbClr val="FF0000"/>
                </a:solidFill>
                <a:latin typeface="Corbel" pitchFamily="34" charset="0"/>
              </a:rPr>
              <a:t>comprehension</a:t>
            </a:r>
          </a:p>
          <a:p>
            <a:pPr lvl="1">
              <a:buFont typeface="Wingdings" pitchFamily="2" charset="2"/>
              <a:buChar char="Ø"/>
            </a:pPr>
            <a:r>
              <a:rPr lang="en-US" sz="1600" dirty="0" smtClean="0">
                <a:latin typeface="Corbel" pitchFamily="34" charset="0"/>
              </a:rPr>
              <a:t> literary elements</a:t>
            </a:r>
          </a:p>
          <a:p>
            <a:pPr lvl="1">
              <a:buFont typeface="Wingdings" pitchFamily="2" charset="2"/>
              <a:buChar char="Ø"/>
            </a:pPr>
            <a:r>
              <a:rPr lang="en-US" sz="1600" dirty="0" smtClean="0">
                <a:latin typeface="Corbel" pitchFamily="34" charset="0"/>
              </a:rPr>
              <a:t> literary response – oral and written</a:t>
            </a:r>
          </a:p>
          <a:p>
            <a:pPr lvl="1">
              <a:buFont typeface="Wingdings" pitchFamily="2" charset="2"/>
              <a:buChar char="Ø"/>
            </a:pPr>
            <a:r>
              <a:rPr lang="en-US" sz="1600" dirty="0" smtClean="0">
                <a:latin typeface="Corbel" pitchFamily="34" charset="0"/>
              </a:rPr>
              <a:t> literacy circles</a:t>
            </a:r>
          </a:p>
          <a:p>
            <a:pPr lvl="1">
              <a:buFont typeface="Wingdings" pitchFamily="2" charset="2"/>
              <a:buChar char="Ø"/>
            </a:pPr>
            <a:r>
              <a:rPr lang="en-US" sz="1600" dirty="0" smtClean="0">
                <a:latin typeface="Corbel" pitchFamily="34" charset="0"/>
              </a:rPr>
              <a:t> word work</a:t>
            </a:r>
          </a:p>
          <a:p>
            <a:pPr>
              <a:buFont typeface="Wingdings" pitchFamily="2" charset="2"/>
              <a:buChar char="§"/>
            </a:pPr>
            <a:r>
              <a:rPr lang="en-US" sz="2800" dirty="0" smtClean="0">
                <a:latin typeface="Corbel" pitchFamily="34" charset="0"/>
              </a:rPr>
              <a:t> The Super Six</a:t>
            </a:r>
          </a:p>
          <a:p>
            <a:pPr lvl="1">
              <a:buFont typeface="Wingdings" pitchFamily="2" charset="2"/>
              <a:buChar char="Ø"/>
            </a:pPr>
            <a:r>
              <a:rPr lang="en-US" sz="1600" dirty="0" smtClean="0">
                <a:latin typeface="Corbel" pitchFamily="34" charset="0"/>
              </a:rPr>
              <a:t> small group activities, including guided reading</a:t>
            </a:r>
          </a:p>
          <a:p>
            <a:pPr lvl="1">
              <a:buFont typeface="Wingdings" pitchFamily="2" charset="2"/>
              <a:buChar char="Ø"/>
            </a:pPr>
            <a:r>
              <a:rPr lang="en-US" sz="1600" dirty="0" smtClean="0">
                <a:latin typeface="Corbel" pitchFamily="34" charset="0"/>
              </a:rPr>
              <a:t> cooperative learning</a:t>
            </a:r>
          </a:p>
          <a:p>
            <a:pPr lvl="1">
              <a:buFont typeface="Wingdings" pitchFamily="2" charset="2"/>
              <a:buChar char="Ø"/>
            </a:pPr>
            <a:r>
              <a:rPr lang="en-US" sz="1600" dirty="0" smtClean="0">
                <a:latin typeface="Corbel" pitchFamily="34" charset="0"/>
              </a:rPr>
              <a:t> </a:t>
            </a:r>
            <a:r>
              <a:rPr lang="en-US" sz="1600" dirty="0" smtClean="0">
                <a:solidFill>
                  <a:srgbClr val="FF0000"/>
                </a:solidFill>
                <a:latin typeface="Corbel" pitchFamily="34" charset="0"/>
              </a:rPr>
              <a:t>checked for completion  = ©</a:t>
            </a:r>
          </a:p>
          <a:p>
            <a:pPr lvl="1">
              <a:buFont typeface="Wingdings" pitchFamily="2" charset="2"/>
              <a:buChar char="Ø"/>
            </a:pPr>
            <a:r>
              <a:rPr lang="en-US" sz="1600" dirty="0" smtClean="0">
                <a:latin typeface="Corbel" pitchFamily="34" charset="0"/>
              </a:rPr>
              <a:t> examples: read to self, read to someone, word work , work on writing, listen to reading</a:t>
            </a:r>
          </a:p>
          <a:p>
            <a:pPr lvl="1"/>
            <a:endParaRPr lang="en-US" sz="1600" dirty="0">
              <a:latin typeface="Corbel" pitchFamily="34" charset="0"/>
            </a:endParaRPr>
          </a:p>
          <a:p>
            <a:pPr lvl="1">
              <a:buFont typeface="Wingdings" pitchFamily="2" charset="2"/>
              <a:buChar char="Ø"/>
            </a:pPr>
            <a:endParaRPr lang="en-US" sz="1600" dirty="0">
              <a:latin typeface="Corbel" pitchFamily="34" charset="0"/>
            </a:endParaRPr>
          </a:p>
        </p:txBody>
      </p:sp>
      <p:pic>
        <p:nvPicPr>
          <p:cNvPr id="2" name="Picture 1"/>
          <p:cNvPicPr>
            <a:picLocks noChangeAspect="1"/>
          </p:cNvPicPr>
          <p:nvPr/>
        </p:nvPicPr>
        <p:blipFill>
          <a:blip r:embed="rId2"/>
          <a:stretch>
            <a:fillRect/>
          </a:stretch>
        </p:blipFill>
        <p:spPr>
          <a:xfrm>
            <a:off x="7772400" y="5565775"/>
            <a:ext cx="1371600" cy="1263650"/>
          </a:xfrm>
          <a:prstGeom prst="rect">
            <a:avLst/>
          </a:prstGeom>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9144000" cy="1107996"/>
          </a:xfrm>
          <a:prstGeom prst="rect">
            <a:avLst/>
          </a:prstGeom>
          <a:noFill/>
        </p:spPr>
        <p:txBody>
          <a:bodyPr>
            <a:spAutoFit/>
          </a:bodyPr>
          <a:lstStyle/>
          <a:p>
            <a:pPr algn="ctr" fontAlgn="auto">
              <a:spcBef>
                <a:spcPts val="0"/>
              </a:spcBef>
              <a:spcAft>
                <a:spcPts val="0"/>
              </a:spcAft>
              <a:defRPr/>
            </a:pPr>
            <a:r>
              <a:rPr lang="en-US" sz="6600" dirty="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rPr>
              <a:t>Word Study</a:t>
            </a:r>
          </a:p>
        </p:txBody>
      </p:sp>
      <p:sp>
        <p:nvSpPr>
          <p:cNvPr id="12291" name="TextBox 2"/>
          <p:cNvSpPr txBox="1">
            <a:spLocks noChangeArrowheads="1"/>
          </p:cNvSpPr>
          <p:nvPr/>
        </p:nvSpPr>
        <p:spPr bwMode="auto">
          <a:xfrm>
            <a:off x="533400" y="1600200"/>
            <a:ext cx="7924800" cy="4893647"/>
          </a:xfrm>
          <a:prstGeom prst="rect">
            <a:avLst/>
          </a:prstGeom>
          <a:noFill/>
          <a:ln w="9525">
            <a:noFill/>
            <a:miter lim="800000"/>
            <a:headEnd/>
            <a:tailEnd/>
          </a:ln>
        </p:spPr>
        <p:txBody>
          <a:bodyPr wrap="square">
            <a:spAutoFit/>
          </a:bodyPr>
          <a:lstStyle/>
          <a:p>
            <a:pPr>
              <a:buFont typeface="Wingdings" pitchFamily="2" charset="2"/>
              <a:buChar char="§"/>
            </a:pPr>
            <a:r>
              <a:rPr lang="en-US" sz="2800" dirty="0">
                <a:latin typeface="Corbel" pitchFamily="34" charset="0"/>
              </a:rPr>
              <a:t> LCPS Spelling Program</a:t>
            </a:r>
          </a:p>
          <a:p>
            <a:pPr>
              <a:buFont typeface="Wingdings" pitchFamily="2" charset="2"/>
              <a:buChar char="§"/>
            </a:pPr>
            <a:r>
              <a:rPr lang="en-US" sz="2800" dirty="0">
                <a:latin typeface="Corbel" pitchFamily="34" charset="0"/>
              </a:rPr>
              <a:t> </a:t>
            </a:r>
            <a:r>
              <a:rPr lang="en-US" sz="2800" dirty="0">
                <a:solidFill>
                  <a:srgbClr val="FF0000"/>
                </a:solidFill>
                <a:latin typeface="Corbel" pitchFamily="34" charset="0"/>
              </a:rPr>
              <a:t>Individualized spelling </a:t>
            </a:r>
            <a:r>
              <a:rPr lang="en-US" sz="2800" dirty="0" smtClean="0">
                <a:solidFill>
                  <a:srgbClr val="FF0000"/>
                </a:solidFill>
                <a:latin typeface="Corbel" pitchFamily="34" charset="0"/>
              </a:rPr>
              <a:t>lists</a:t>
            </a:r>
          </a:p>
          <a:p>
            <a:pPr>
              <a:buFont typeface="Wingdings" pitchFamily="2" charset="2"/>
              <a:buChar char="§"/>
            </a:pPr>
            <a:r>
              <a:rPr lang="en-US" sz="2800" dirty="0">
                <a:latin typeface="Corbel" pitchFamily="34" charset="0"/>
              </a:rPr>
              <a:t> </a:t>
            </a:r>
            <a:r>
              <a:rPr lang="en-US" sz="2800" dirty="0" smtClean="0">
                <a:latin typeface="Corbel" pitchFamily="34" charset="0"/>
              </a:rPr>
              <a:t>Focuses on spelling features of words</a:t>
            </a:r>
          </a:p>
          <a:p>
            <a:pPr lvl="1">
              <a:buFont typeface="Wingdings" pitchFamily="2" charset="2"/>
              <a:buChar char="§"/>
            </a:pPr>
            <a:r>
              <a:rPr lang="en-US" sz="2800" dirty="0">
                <a:latin typeface="Corbel" pitchFamily="34" charset="0"/>
              </a:rPr>
              <a:t> </a:t>
            </a:r>
            <a:r>
              <a:rPr lang="en-US" sz="2400" dirty="0" smtClean="0">
                <a:latin typeface="Corbel" pitchFamily="34" charset="0"/>
              </a:rPr>
              <a:t>Ex: </a:t>
            </a:r>
          </a:p>
          <a:p>
            <a:pPr lvl="2">
              <a:buFont typeface="Wingdings" pitchFamily="2" charset="2"/>
              <a:buChar char="§"/>
            </a:pPr>
            <a:r>
              <a:rPr lang="en-US" sz="2400" dirty="0" smtClean="0">
                <a:latin typeface="Corbel" pitchFamily="34" charset="0"/>
              </a:rPr>
              <a:t>beginning sounds as found in fish, fan, fire</a:t>
            </a:r>
          </a:p>
          <a:p>
            <a:pPr lvl="2">
              <a:buFont typeface="Wingdings" pitchFamily="2" charset="2"/>
              <a:buChar char="§"/>
            </a:pPr>
            <a:r>
              <a:rPr lang="en-US" sz="2400" dirty="0" smtClean="0">
                <a:latin typeface="Corbel" pitchFamily="34" charset="0"/>
              </a:rPr>
              <a:t>short vowels as found in cat, dog, pin</a:t>
            </a:r>
          </a:p>
          <a:p>
            <a:pPr lvl="2">
              <a:buFont typeface="Wingdings" pitchFamily="2" charset="2"/>
              <a:buChar char="§"/>
            </a:pPr>
            <a:r>
              <a:rPr lang="en-US" sz="2400" dirty="0" smtClean="0">
                <a:latin typeface="Corbel" pitchFamily="34" charset="0"/>
              </a:rPr>
              <a:t>long vowels with silent e as found in like, cake, vote</a:t>
            </a:r>
            <a:endParaRPr lang="en-US" sz="2400" dirty="0">
              <a:latin typeface="Corbel" pitchFamily="34" charset="0"/>
            </a:endParaRPr>
          </a:p>
          <a:p>
            <a:pPr>
              <a:buFont typeface="Wingdings" pitchFamily="2" charset="2"/>
              <a:buChar char="§"/>
            </a:pPr>
            <a:r>
              <a:rPr lang="en-US" sz="2800" dirty="0">
                <a:latin typeface="Corbel" pitchFamily="34" charset="0"/>
              </a:rPr>
              <a:t> </a:t>
            </a:r>
            <a:r>
              <a:rPr lang="en-US" sz="2800" dirty="0" smtClean="0">
                <a:solidFill>
                  <a:srgbClr val="FF0000"/>
                </a:solidFill>
                <a:latin typeface="Corbel" pitchFamily="34" charset="0"/>
              </a:rPr>
              <a:t>Students should apply learned features to writing </a:t>
            </a:r>
          </a:p>
          <a:p>
            <a:pPr>
              <a:buFont typeface="Wingdings" pitchFamily="2" charset="2"/>
              <a:buChar char="§"/>
            </a:pPr>
            <a:r>
              <a:rPr lang="en-US" sz="2800" dirty="0" smtClean="0">
                <a:latin typeface="Corbel" pitchFamily="34" charset="0"/>
              </a:rPr>
              <a:t>Homework activities every week</a:t>
            </a:r>
          </a:p>
          <a:p>
            <a:pPr>
              <a:buFont typeface="Wingdings" pitchFamily="2" charset="2"/>
              <a:buChar char="§"/>
            </a:pPr>
            <a:r>
              <a:rPr lang="en-US" sz="2800" dirty="0" smtClean="0">
                <a:latin typeface="Corbel" pitchFamily="34" charset="0"/>
              </a:rPr>
              <a:t>Quiz </a:t>
            </a:r>
            <a:r>
              <a:rPr lang="en-US" sz="2800" dirty="0">
                <a:latin typeface="Corbel" pitchFamily="34" charset="0"/>
              </a:rPr>
              <a:t>on Friday</a:t>
            </a:r>
          </a:p>
          <a:p>
            <a:endParaRPr lang="en-US" sz="2800" dirty="0">
              <a:latin typeface="Corbel" pitchFamily="34" charset="0"/>
            </a:endParaRPr>
          </a:p>
          <a:p>
            <a:pPr lvl="1"/>
            <a:endParaRPr lang="en-US" sz="1600" dirty="0">
              <a:latin typeface="Corbel" pitchFamily="34" charset="0"/>
            </a:endParaRPr>
          </a:p>
        </p:txBody>
      </p:sp>
      <p:pic>
        <p:nvPicPr>
          <p:cNvPr id="3" name="Picture 2"/>
          <p:cNvPicPr>
            <a:picLocks noChangeAspect="1"/>
          </p:cNvPicPr>
          <p:nvPr/>
        </p:nvPicPr>
        <p:blipFill>
          <a:blip r:embed="rId2"/>
          <a:stretch>
            <a:fillRect/>
          </a:stretch>
        </p:blipFill>
        <p:spPr>
          <a:xfrm>
            <a:off x="7162800" y="5257800"/>
            <a:ext cx="1524000" cy="1404056"/>
          </a:xfrm>
          <a:prstGeom prst="rect">
            <a:avLst/>
          </a:prstGeom>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28600"/>
            <a:ext cx="9144000" cy="1107996"/>
          </a:xfrm>
          <a:prstGeom prst="rect">
            <a:avLst/>
          </a:prstGeom>
          <a:noFill/>
        </p:spPr>
        <p:txBody>
          <a:bodyPr>
            <a:spAutoFit/>
          </a:bodyPr>
          <a:lstStyle/>
          <a:p>
            <a:pPr algn="ctr" fontAlgn="auto">
              <a:spcBef>
                <a:spcPts val="0"/>
              </a:spcBef>
              <a:spcAft>
                <a:spcPts val="0"/>
              </a:spcAft>
              <a:defRPr/>
            </a:pPr>
            <a:r>
              <a:rPr lang="en-US" sz="6600" dirty="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rPr>
              <a:t>Mathematics</a:t>
            </a:r>
          </a:p>
        </p:txBody>
      </p:sp>
      <p:sp>
        <p:nvSpPr>
          <p:cNvPr id="13316" name="TextBox 3"/>
          <p:cNvSpPr txBox="1">
            <a:spLocks noChangeArrowheads="1"/>
          </p:cNvSpPr>
          <p:nvPr/>
        </p:nvSpPr>
        <p:spPr bwMode="auto">
          <a:xfrm>
            <a:off x="685800" y="1371600"/>
            <a:ext cx="6705600" cy="5386090"/>
          </a:xfrm>
          <a:prstGeom prst="rect">
            <a:avLst/>
          </a:prstGeom>
          <a:noFill/>
          <a:ln w="9525">
            <a:noFill/>
            <a:miter lim="800000"/>
            <a:headEnd/>
            <a:tailEnd/>
          </a:ln>
        </p:spPr>
        <p:txBody>
          <a:bodyPr wrap="square">
            <a:spAutoFit/>
          </a:bodyPr>
          <a:lstStyle/>
          <a:p>
            <a:pPr>
              <a:buFont typeface="Wingdings" pitchFamily="2" charset="2"/>
              <a:buChar char="§"/>
            </a:pPr>
            <a:r>
              <a:rPr lang="en-US" sz="2800" dirty="0">
                <a:latin typeface="Corbel" pitchFamily="34" charset="0"/>
              </a:rPr>
              <a:t> </a:t>
            </a:r>
            <a:r>
              <a:rPr lang="en-US" sz="2800" dirty="0" err="1" smtClean="0">
                <a:latin typeface="Corbel" pitchFamily="34" charset="0"/>
              </a:rPr>
              <a:t>EnVisions</a:t>
            </a:r>
            <a:r>
              <a:rPr lang="en-US" sz="2800" dirty="0" smtClean="0">
                <a:latin typeface="Corbel" pitchFamily="34" charset="0"/>
              </a:rPr>
              <a:t>                           *Guided Math</a:t>
            </a:r>
            <a:endParaRPr lang="en-US" sz="2800" dirty="0">
              <a:latin typeface="Corbel" pitchFamily="34" charset="0"/>
            </a:endParaRPr>
          </a:p>
          <a:p>
            <a:pPr lvl="1">
              <a:buFont typeface="Wingdings" pitchFamily="2" charset="2"/>
              <a:buChar char="Ø"/>
            </a:pPr>
            <a:r>
              <a:rPr lang="en-US" sz="1600" dirty="0">
                <a:latin typeface="Corbel" pitchFamily="34" charset="0"/>
              </a:rPr>
              <a:t>  </a:t>
            </a:r>
            <a:r>
              <a:rPr lang="en-US" sz="2000" dirty="0">
                <a:latin typeface="Corbel" pitchFamily="34" charset="0"/>
              </a:rPr>
              <a:t>text book pages</a:t>
            </a:r>
          </a:p>
          <a:p>
            <a:pPr lvl="1">
              <a:buFont typeface="Wingdings" pitchFamily="2" charset="2"/>
              <a:buChar char="Ø"/>
            </a:pPr>
            <a:r>
              <a:rPr lang="en-US" sz="2000" dirty="0">
                <a:latin typeface="Corbel" pitchFamily="34" charset="0"/>
              </a:rPr>
              <a:t> computer </a:t>
            </a:r>
            <a:r>
              <a:rPr lang="en-US" sz="2000" dirty="0" smtClean="0">
                <a:latin typeface="Corbel" pitchFamily="34" charset="0"/>
              </a:rPr>
              <a:t>activities</a:t>
            </a:r>
          </a:p>
          <a:p>
            <a:pPr lvl="1">
              <a:buFont typeface="Wingdings" pitchFamily="2" charset="2"/>
              <a:buChar char="Ø"/>
            </a:pPr>
            <a:r>
              <a:rPr lang="en-US" sz="2000" dirty="0" smtClean="0">
                <a:latin typeface="Corbel" pitchFamily="34" charset="0"/>
              </a:rPr>
              <a:t>usually independent</a:t>
            </a:r>
            <a:endParaRPr lang="en-US" sz="2000" dirty="0">
              <a:latin typeface="Corbel" pitchFamily="34" charset="0"/>
            </a:endParaRPr>
          </a:p>
          <a:p>
            <a:pPr>
              <a:buFont typeface="Wingdings" pitchFamily="2" charset="2"/>
              <a:buChar char="§"/>
            </a:pPr>
            <a:r>
              <a:rPr lang="en-US" sz="2800" dirty="0">
                <a:latin typeface="Corbel" pitchFamily="34" charset="0"/>
              </a:rPr>
              <a:t> Math Investigations </a:t>
            </a:r>
          </a:p>
          <a:p>
            <a:pPr lvl="1">
              <a:buFont typeface="Wingdings" pitchFamily="2" charset="2"/>
              <a:buChar char="Ø"/>
            </a:pPr>
            <a:r>
              <a:rPr lang="en-US" sz="1600" dirty="0">
                <a:latin typeface="Corbel" pitchFamily="34" charset="0"/>
              </a:rPr>
              <a:t> </a:t>
            </a:r>
            <a:r>
              <a:rPr lang="en-US" sz="2000" dirty="0">
                <a:latin typeface="Corbel" pitchFamily="34" charset="0"/>
              </a:rPr>
              <a:t>hands on manipulatives</a:t>
            </a:r>
          </a:p>
          <a:p>
            <a:pPr lvl="1">
              <a:buFont typeface="Wingdings" pitchFamily="2" charset="2"/>
              <a:buChar char="Ø"/>
            </a:pPr>
            <a:r>
              <a:rPr lang="en-US" sz="2000" dirty="0">
                <a:latin typeface="Corbel" pitchFamily="34" charset="0"/>
              </a:rPr>
              <a:t> cooperative learning – small </a:t>
            </a:r>
            <a:r>
              <a:rPr lang="en-US" sz="2000" dirty="0" smtClean="0">
                <a:latin typeface="Corbel" pitchFamily="34" charset="0"/>
              </a:rPr>
              <a:t>groups</a:t>
            </a:r>
          </a:p>
          <a:p>
            <a:pPr lvl="1">
              <a:buFont typeface="Wingdings" pitchFamily="2" charset="2"/>
              <a:buChar char="Ø"/>
            </a:pPr>
            <a:r>
              <a:rPr lang="en-US" sz="2000" dirty="0" smtClean="0">
                <a:latin typeface="Corbel" pitchFamily="34" charset="0"/>
              </a:rPr>
              <a:t> independent assessment</a:t>
            </a:r>
            <a:endParaRPr lang="en-US" sz="2000" dirty="0">
              <a:latin typeface="Corbel" pitchFamily="34" charset="0"/>
            </a:endParaRPr>
          </a:p>
          <a:p>
            <a:pPr lvl="1">
              <a:buFont typeface="Wingdings" pitchFamily="2" charset="2"/>
              <a:buChar char="Ø"/>
            </a:pPr>
            <a:r>
              <a:rPr lang="en-US" sz="2000" dirty="0">
                <a:latin typeface="Corbel" pitchFamily="34" charset="0"/>
              </a:rPr>
              <a:t> math </a:t>
            </a:r>
            <a:r>
              <a:rPr lang="en-US" sz="2000" dirty="0" smtClean="0">
                <a:latin typeface="Corbel" pitchFamily="34" charset="0"/>
              </a:rPr>
              <a:t>circle</a:t>
            </a:r>
          </a:p>
          <a:p>
            <a:pPr lvl="1">
              <a:buFont typeface="Wingdings" pitchFamily="2" charset="2"/>
              <a:buChar char="Ø"/>
            </a:pPr>
            <a:r>
              <a:rPr lang="en-US" sz="2000" dirty="0">
                <a:latin typeface="Corbel" pitchFamily="34" charset="0"/>
              </a:rPr>
              <a:t> </a:t>
            </a:r>
            <a:r>
              <a:rPr lang="en-US" sz="2000" dirty="0" smtClean="0">
                <a:latin typeface="Corbel" pitchFamily="34" charset="0"/>
              </a:rPr>
              <a:t>math centers</a:t>
            </a:r>
            <a:endParaRPr lang="en-US" sz="2000" dirty="0">
              <a:latin typeface="Corbel" pitchFamily="34" charset="0"/>
            </a:endParaRPr>
          </a:p>
          <a:p>
            <a:pPr lvl="1">
              <a:buFont typeface="Wingdings" pitchFamily="2" charset="2"/>
              <a:buChar char="Ø"/>
            </a:pPr>
            <a:r>
              <a:rPr lang="en-US" sz="2000" dirty="0">
                <a:latin typeface="Corbel" pitchFamily="34" charset="0"/>
              </a:rPr>
              <a:t> </a:t>
            </a:r>
            <a:r>
              <a:rPr lang="en-US" sz="2000" dirty="0" smtClean="0">
                <a:latin typeface="Corbel" pitchFamily="34" charset="0"/>
              </a:rPr>
              <a:t>exploration</a:t>
            </a:r>
            <a:endParaRPr lang="en-US" sz="2000" dirty="0">
              <a:latin typeface="Corbel" pitchFamily="34" charset="0"/>
            </a:endParaRPr>
          </a:p>
          <a:p>
            <a:pPr lvl="1">
              <a:buFont typeface="Wingdings" pitchFamily="2" charset="2"/>
              <a:buChar char="v"/>
            </a:pPr>
            <a:r>
              <a:rPr lang="en-US" sz="2400" dirty="0" smtClean="0">
                <a:solidFill>
                  <a:srgbClr val="FF0000"/>
                </a:solidFill>
                <a:latin typeface="Corbel" pitchFamily="34" charset="0"/>
              </a:rPr>
              <a:t> Precision/Math Minute - **School wide initiative</a:t>
            </a:r>
          </a:p>
          <a:p>
            <a:pPr lvl="2">
              <a:buFont typeface="Wingdings" pitchFamily="2" charset="2"/>
              <a:buChar char="v"/>
            </a:pPr>
            <a:r>
              <a:rPr lang="en-US" sz="2000" dirty="0" smtClean="0">
                <a:solidFill>
                  <a:srgbClr val="FF0000"/>
                </a:solidFill>
                <a:latin typeface="Corbel" pitchFamily="34" charset="0"/>
              </a:rPr>
              <a:t>Time Math Facts Drills </a:t>
            </a:r>
          </a:p>
          <a:p>
            <a:pPr lvl="2">
              <a:buFont typeface="Wingdings" pitchFamily="2" charset="2"/>
              <a:buChar char="v"/>
            </a:pPr>
            <a:r>
              <a:rPr lang="en-US" sz="2000" dirty="0" smtClean="0">
                <a:solidFill>
                  <a:srgbClr val="FF0000"/>
                </a:solidFill>
                <a:latin typeface="Corbel" pitchFamily="34" charset="0"/>
              </a:rPr>
              <a:t>Completed Daily</a:t>
            </a:r>
          </a:p>
          <a:p>
            <a:pPr lvl="2">
              <a:buFont typeface="Wingdings" pitchFamily="2" charset="2"/>
              <a:buChar char="v"/>
            </a:pPr>
            <a:r>
              <a:rPr lang="en-US" sz="2000" dirty="0" smtClean="0">
                <a:solidFill>
                  <a:srgbClr val="FF0000"/>
                </a:solidFill>
                <a:latin typeface="Corbel" pitchFamily="34" charset="0"/>
              </a:rPr>
              <a:t>PRACTICE! PRACTICE! PRACTICE!</a:t>
            </a:r>
          </a:p>
        </p:txBody>
      </p:sp>
      <p:pic>
        <p:nvPicPr>
          <p:cNvPr id="2" name="Picture 1"/>
          <p:cNvPicPr>
            <a:picLocks noChangeAspect="1"/>
          </p:cNvPicPr>
          <p:nvPr/>
        </p:nvPicPr>
        <p:blipFill>
          <a:blip r:embed="rId2"/>
          <a:stretch>
            <a:fillRect/>
          </a:stretch>
        </p:blipFill>
        <p:spPr>
          <a:xfrm>
            <a:off x="7454900" y="5181600"/>
            <a:ext cx="1676400" cy="1544461"/>
          </a:xfrm>
          <a:prstGeom prst="rect">
            <a:avLst/>
          </a:prstGeom>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28600"/>
            <a:ext cx="9144000" cy="1107996"/>
          </a:xfrm>
          <a:prstGeom prst="rect">
            <a:avLst/>
          </a:prstGeom>
          <a:noFill/>
        </p:spPr>
        <p:txBody>
          <a:bodyPr>
            <a:spAutoFit/>
          </a:bodyPr>
          <a:lstStyle/>
          <a:p>
            <a:pPr algn="ctr" fontAlgn="auto">
              <a:spcBef>
                <a:spcPts val="0"/>
              </a:spcBef>
              <a:spcAft>
                <a:spcPts val="0"/>
              </a:spcAft>
              <a:defRPr/>
            </a:pPr>
            <a:r>
              <a:rPr lang="en-US" sz="6600" dirty="0">
                <a:ln w="10160">
                  <a:solidFill>
                    <a:schemeClr val="tx1"/>
                  </a:solidFill>
                  <a:prstDash val="solid"/>
                </a:ln>
                <a:solidFill>
                  <a:schemeClr val="tx1">
                    <a:lumMod val="65000"/>
                  </a:schemeClr>
                </a:solidFill>
                <a:effectLst>
                  <a:outerShdw blurRad="38100" dist="32000" dir="5400000" algn="tl">
                    <a:srgbClr val="000000">
                      <a:alpha val="30000"/>
                    </a:srgbClr>
                  </a:outerShdw>
                </a:effectLst>
                <a:latin typeface="+mn-lt"/>
              </a:rPr>
              <a:t>Science or Social Studies</a:t>
            </a:r>
          </a:p>
        </p:txBody>
      </p:sp>
      <p:sp>
        <p:nvSpPr>
          <p:cNvPr id="14340" name="TextBox 3"/>
          <p:cNvSpPr txBox="1">
            <a:spLocks noChangeArrowheads="1"/>
          </p:cNvSpPr>
          <p:nvPr/>
        </p:nvSpPr>
        <p:spPr bwMode="auto">
          <a:xfrm>
            <a:off x="990600" y="1676400"/>
            <a:ext cx="4267200" cy="2677656"/>
          </a:xfrm>
          <a:prstGeom prst="rect">
            <a:avLst/>
          </a:prstGeom>
          <a:noFill/>
          <a:ln w="9525">
            <a:noFill/>
            <a:miter lim="800000"/>
            <a:headEnd/>
            <a:tailEnd/>
          </a:ln>
        </p:spPr>
        <p:txBody>
          <a:bodyPr>
            <a:spAutoFit/>
          </a:bodyPr>
          <a:lstStyle/>
          <a:p>
            <a:pPr>
              <a:buFont typeface="Wingdings" pitchFamily="2" charset="2"/>
              <a:buChar char="§"/>
            </a:pPr>
            <a:r>
              <a:rPr lang="en-US" sz="2800" dirty="0">
                <a:latin typeface="Corbel" pitchFamily="34" charset="0"/>
              </a:rPr>
              <a:t> Alternating Units </a:t>
            </a:r>
          </a:p>
          <a:p>
            <a:pPr>
              <a:buFont typeface="Wingdings" pitchFamily="2" charset="2"/>
              <a:buChar char="§"/>
            </a:pPr>
            <a:r>
              <a:rPr lang="en-US" sz="2800" dirty="0">
                <a:latin typeface="Corbel" pitchFamily="34" charset="0"/>
              </a:rPr>
              <a:t>Textbooks </a:t>
            </a:r>
          </a:p>
          <a:p>
            <a:pPr>
              <a:buFont typeface="Wingdings" pitchFamily="2" charset="2"/>
              <a:buChar char="§"/>
            </a:pPr>
            <a:r>
              <a:rPr lang="en-US" sz="2800" dirty="0">
                <a:latin typeface="Corbel" pitchFamily="34" charset="0"/>
              </a:rPr>
              <a:t> Cooperative </a:t>
            </a:r>
            <a:r>
              <a:rPr lang="en-US" sz="2800" dirty="0" smtClean="0">
                <a:latin typeface="Corbel" pitchFamily="34" charset="0"/>
              </a:rPr>
              <a:t>Groups</a:t>
            </a:r>
          </a:p>
          <a:p>
            <a:pPr>
              <a:buFont typeface="Wingdings" pitchFamily="2" charset="2"/>
              <a:buChar char="§"/>
            </a:pPr>
            <a:r>
              <a:rPr lang="en-US" sz="2800" dirty="0">
                <a:latin typeface="Corbel" pitchFamily="34" charset="0"/>
              </a:rPr>
              <a:t> T</a:t>
            </a:r>
            <a:r>
              <a:rPr lang="en-US" sz="2800" dirty="0" smtClean="0">
                <a:latin typeface="Corbel" pitchFamily="34" charset="0"/>
              </a:rPr>
              <a:t>echnology </a:t>
            </a:r>
            <a:endParaRPr lang="en-US" sz="2800" dirty="0">
              <a:latin typeface="Corbel" pitchFamily="34" charset="0"/>
            </a:endParaRPr>
          </a:p>
          <a:p>
            <a:pPr>
              <a:buFont typeface="Wingdings" pitchFamily="2" charset="2"/>
              <a:buChar char="§"/>
            </a:pPr>
            <a:r>
              <a:rPr lang="en-US" sz="2800" dirty="0" smtClean="0">
                <a:latin typeface="Corbel" pitchFamily="34" charset="0"/>
              </a:rPr>
              <a:t> </a:t>
            </a:r>
            <a:r>
              <a:rPr lang="en-US" sz="2800" dirty="0">
                <a:latin typeface="Corbel" pitchFamily="34" charset="0"/>
              </a:rPr>
              <a:t>Videos</a:t>
            </a:r>
          </a:p>
          <a:p>
            <a:pPr>
              <a:buFont typeface="Wingdings" pitchFamily="2" charset="2"/>
              <a:buChar char="§"/>
            </a:pPr>
            <a:r>
              <a:rPr lang="en-US" sz="2800" dirty="0">
                <a:latin typeface="Corbel" pitchFamily="34" charset="0"/>
              </a:rPr>
              <a:t> Songs </a:t>
            </a:r>
          </a:p>
        </p:txBody>
      </p:sp>
      <p:pic>
        <p:nvPicPr>
          <p:cNvPr id="2" name="Picture 1"/>
          <p:cNvPicPr>
            <a:picLocks noChangeAspect="1"/>
          </p:cNvPicPr>
          <p:nvPr/>
        </p:nvPicPr>
        <p:blipFill>
          <a:blip r:embed="rId2"/>
          <a:stretch>
            <a:fillRect/>
          </a:stretch>
        </p:blipFill>
        <p:spPr>
          <a:xfrm>
            <a:off x="7010400" y="4800600"/>
            <a:ext cx="1905000" cy="1755069"/>
          </a:xfrm>
          <a:prstGeom prst="rect">
            <a:avLst/>
          </a:prstGeom>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3336</TotalTime>
  <Words>1788</Words>
  <Application>Microsoft Office PowerPoint</Application>
  <PresentationFormat>On-screen Show (4:3)</PresentationFormat>
  <Paragraphs>284</Paragraphs>
  <Slides>20</Slides>
  <Notes>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Metro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BMS</dc:creator>
  <cp:lastModifiedBy>Jessica McInturff</cp:lastModifiedBy>
  <cp:revision>143</cp:revision>
  <cp:lastPrinted>2013-08-29T17:44:19Z</cp:lastPrinted>
  <dcterms:created xsi:type="dcterms:W3CDTF">2008-09-14T14:14:24Z</dcterms:created>
  <dcterms:modified xsi:type="dcterms:W3CDTF">2014-08-28T03:50:25Z</dcterms:modified>
</cp:coreProperties>
</file>